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321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22" r:id="rId32"/>
    <p:sldId id="287" r:id="rId33"/>
    <p:sldId id="288" r:id="rId34"/>
    <p:sldId id="290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4" r:id="rId59"/>
    <p:sldId id="315" r:id="rId60"/>
    <p:sldId id="316" r:id="rId61"/>
    <p:sldId id="317" r:id="rId62"/>
    <p:sldId id="323" r:id="rId63"/>
    <p:sldId id="318" r:id="rId64"/>
    <p:sldId id="319" r:id="rId65"/>
    <p:sldId id="320" r:id="rId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4" autoAdjust="0"/>
    <p:restoredTop sz="94625" autoAdjust="0"/>
  </p:normalViewPr>
  <p:slideViewPr>
    <p:cSldViewPr>
      <p:cViewPr varScale="1">
        <p:scale>
          <a:sx n="109" d="100"/>
          <a:sy n="109" d="100"/>
        </p:scale>
        <p:origin x="-63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2015-02-04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790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2015-02-04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2015-02-04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2015-02-04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2015-02-04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2015-02-04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70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사람을 사례로 든 클래스와 객체 사례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431435" y="1327650"/>
            <a:ext cx="8426813" cy="4889337"/>
            <a:chOff x="431435" y="1327650"/>
            <a:chExt cx="8426813" cy="4889337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435" y="2409161"/>
              <a:ext cx="7524941" cy="37154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순서도: 처리 7"/>
            <p:cNvSpPr/>
            <p:nvPr/>
          </p:nvSpPr>
          <p:spPr>
            <a:xfrm>
              <a:off x="3143240" y="1684840"/>
              <a:ext cx="2286016" cy="857256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002060"/>
                  </a:solidFill>
                </a:rPr>
                <a:t>이름</a:t>
              </a:r>
              <a:r>
                <a:rPr lang="en-US" altLang="ko-KR" sz="1200" dirty="0" smtClean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 smtClean="0">
                  <a:solidFill>
                    <a:srgbClr val="002060"/>
                  </a:solidFill>
                </a:rPr>
                <a:t>직업</a:t>
              </a:r>
              <a:r>
                <a:rPr lang="en-US" altLang="ko-KR" sz="1200" dirty="0" smtClean="0">
                  <a:solidFill>
                    <a:srgbClr val="002060"/>
                  </a:solidFill>
                </a:rPr>
                <a:t>,</a:t>
              </a:r>
              <a:r>
                <a:rPr lang="ko-KR" altLang="en-US" sz="1200" dirty="0" smtClean="0">
                  <a:solidFill>
                    <a:srgbClr val="002060"/>
                  </a:solidFill>
                </a:rPr>
                <a:t>나이</a:t>
              </a:r>
              <a:r>
                <a:rPr lang="en-US" altLang="ko-KR" sz="1200" dirty="0" smtClean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 smtClean="0">
                  <a:solidFill>
                    <a:srgbClr val="002060"/>
                  </a:solidFill>
                </a:rPr>
                <a:t>성별</a:t>
              </a:r>
              <a:r>
                <a:rPr lang="en-US" altLang="ko-KR" sz="1200" dirty="0" smtClean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 smtClean="0">
                  <a:solidFill>
                    <a:srgbClr val="002060"/>
                  </a:solidFill>
                </a:rPr>
                <a:t>혈액형</a:t>
              </a:r>
              <a:endParaRPr lang="en-US" altLang="ko-KR" sz="1200" dirty="0" smtClean="0">
                <a:solidFill>
                  <a:srgbClr val="002060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rgbClr val="002060"/>
                  </a:solidFill>
                </a:rPr>
                <a:t>밥 먹기</a:t>
              </a:r>
              <a:r>
                <a:rPr lang="en-US" altLang="ko-KR" sz="1200" dirty="0" smtClean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 smtClean="0">
                  <a:solidFill>
                    <a:srgbClr val="002060"/>
                  </a:solidFill>
                </a:rPr>
                <a:t>잠자기</a:t>
              </a:r>
              <a:r>
                <a:rPr lang="en-US" altLang="ko-KR" sz="1200" dirty="0" smtClean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 smtClean="0">
                  <a:solidFill>
                    <a:srgbClr val="002060"/>
                  </a:solidFill>
                </a:rPr>
                <a:t>말하기</a:t>
              </a:r>
              <a:r>
                <a:rPr lang="en-US" altLang="ko-KR" sz="1200" dirty="0" smtClean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 smtClean="0">
                  <a:solidFill>
                    <a:srgbClr val="002060"/>
                  </a:solidFill>
                </a:rPr>
                <a:t>걷기</a:t>
              </a:r>
              <a:endParaRPr lang="en-US" altLang="ko-KR" sz="1200" dirty="0" smtClean="0">
                <a:solidFill>
                  <a:srgbClr val="00206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57620" y="1327650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클래스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사람</a:t>
              </a:r>
              <a:endParaRPr lang="ko-KR" altLang="en-US" sz="1200" dirty="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919563" y="3717032"/>
              <a:ext cx="7938685" cy="2499955"/>
              <a:chOff x="919563" y="3368719"/>
              <a:chExt cx="7938685" cy="249995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6651255" y="5536309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srgbClr val="0070C0"/>
                    </a:solidFill>
                  </a:rPr>
                  <a:t>객체</a:t>
                </a:r>
                <a:r>
                  <a:rPr lang="en-US" altLang="ko-KR" sz="1200" dirty="0" smtClean="0">
                    <a:solidFill>
                      <a:srgbClr val="0070C0"/>
                    </a:solidFill>
                  </a:rPr>
                  <a:t>:</a:t>
                </a:r>
                <a:r>
                  <a:rPr lang="ko-KR" altLang="en-US" sz="1200" dirty="0" smtClean="0">
                    <a:solidFill>
                      <a:srgbClr val="0070C0"/>
                    </a:solidFill>
                  </a:rPr>
                  <a:t>김미남</a:t>
                </a:r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7643834" y="3376641"/>
                <a:ext cx="121441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08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이름</a:t>
                </a:r>
                <a:r>
                  <a:rPr lang="en-US" altLang="ko-KR" sz="1200" dirty="0" smtClean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 smtClean="0">
                    <a:solidFill>
                      <a:srgbClr val="00B050"/>
                    </a:solidFill>
                  </a:rPr>
                  <a:t>김미남</a:t>
                </a:r>
                <a:endParaRPr lang="en-US" altLang="ko-KR" sz="1200" dirty="0" smtClean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직업</a:t>
                </a:r>
                <a:r>
                  <a:rPr lang="en-US" altLang="ko-KR" sz="1200" dirty="0" smtClean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 smtClean="0">
                    <a:solidFill>
                      <a:srgbClr val="00B050"/>
                    </a:solidFill>
                  </a:rPr>
                  <a:t>교수</a:t>
                </a:r>
                <a:endParaRPr lang="en-US" altLang="ko-KR" sz="1200" dirty="0" smtClean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나이</a:t>
                </a:r>
                <a:r>
                  <a:rPr lang="en-US" altLang="ko-KR" sz="1200" dirty="0" smtClean="0">
                    <a:solidFill>
                      <a:srgbClr val="002060"/>
                    </a:solidFill>
                  </a:rPr>
                  <a:t>			</a:t>
                </a:r>
                <a:r>
                  <a:rPr lang="en-US" altLang="ko-KR" sz="1200" dirty="0" smtClean="0">
                    <a:solidFill>
                      <a:srgbClr val="00B050"/>
                    </a:solidFill>
                  </a:rPr>
                  <a:t>47</a:t>
                </a:r>
              </a:p>
              <a:p>
                <a:pPr defTabSz="108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성별</a:t>
                </a:r>
                <a:r>
                  <a:rPr lang="en-US" altLang="ko-KR" sz="1200" dirty="0" smtClean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 smtClean="0">
                    <a:solidFill>
                      <a:srgbClr val="00B050"/>
                    </a:solidFill>
                  </a:rPr>
                  <a:t>남</a:t>
                </a:r>
                <a:endParaRPr lang="en-US" altLang="ko-KR" sz="1200" dirty="0" smtClean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혈액형</a:t>
                </a:r>
                <a:r>
                  <a:rPr lang="en-US" altLang="ko-KR" sz="1200" dirty="0" smtClean="0">
                    <a:solidFill>
                      <a:srgbClr val="002060"/>
                    </a:solidFill>
                  </a:rPr>
                  <a:t>	</a:t>
                </a:r>
                <a:r>
                  <a:rPr lang="en-US" altLang="ko-KR" sz="1200" dirty="0" smtClean="0">
                    <a:solidFill>
                      <a:srgbClr val="00B050"/>
                    </a:solidFill>
                  </a:rPr>
                  <a:t>AB</a:t>
                </a:r>
                <a:endParaRPr lang="ko-KR" alt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835696" y="3368719"/>
                <a:ext cx="130754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2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이름</a:t>
                </a:r>
                <a:r>
                  <a:rPr lang="en-US" altLang="ko-KR" sz="1200" dirty="0" smtClean="0"/>
                  <a:t> 			</a:t>
                </a:r>
                <a:r>
                  <a:rPr lang="ko-KR" altLang="en-US" sz="1200" dirty="0" smtClean="0">
                    <a:solidFill>
                      <a:srgbClr val="00B050"/>
                    </a:solidFill>
                  </a:rPr>
                  <a:t>최승희</a:t>
                </a:r>
                <a:endParaRPr lang="en-US" altLang="ko-KR" sz="1200" dirty="0" smtClean="0">
                  <a:solidFill>
                    <a:srgbClr val="00B050"/>
                  </a:solidFill>
                </a:endParaRPr>
              </a:p>
              <a:p>
                <a:pPr defTabSz="72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직업</a:t>
                </a:r>
                <a:r>
                  <a:rPr lang="en-US" altLang="ko-KR" sz="1200" dirty="0" smtClean="0"/>
                  <a:t> 			</a:t>
                </a:r>
                <a:r>
                  <a:rPr lang="ko-KR" altLang="en-US" sz="1200" dirty="0" smtClean="0">
                    <a:solidFill>
                      <a:srgbClr val="00B050"/>
                    </a:solidFill>
                  </a:rPr>
                  <a:t>의사</a:t>
                </a:r>
                <a:endParaRPr lang="en-US" altLang="ko-KR" sz="1200" dirty="0" smtClean="0">
                  <a:solidFill>
                    <a:srgbClr val="00B050"/>
                  </a:solidFill>
                </a:endParaRPr>
              </a:p>
              <a:p>
                <a:pPr defTabSz="72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나이</a:t>
                </a:r>
                <a:r>
                  <a:rPr lang="en-US" altLang="ko-KR" sz="1200" dirty="0" smtClean="0"/>
                  <a:t> 			</a:t>
                </a:r>
                <a:r>
                  <a:rPr lang="en-US" altLang="ko-KR" sz="1200" dirty="0" smtClean="0">
                    <a:solidFill>
                      <a:srgbClr val="00B050"/>
                    </a:solidFill>
                  </a:rPr>
                  <a:t>45</a:t>
                </a:r>
              </a:p>
              <a:p>
                <a:pPr defTabSz="72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성별</a:t>
                </a:r>
                <a:r>
                  <a:rPr lang="en-US" altLang="ko-KR" sz="1200" dirty="0" smtClean="0"/>
                  <a:t> 			</a:t>
                </a:r>
                <a:r>
                  <a:rPr lang="ko-KR" altLang="en-US" sz="1200" dirty="0" smtClean="0">
                    <a:solidFill>
                      <a:srgbClr val="00B050"/>
                    </a:solidFill>
                  </a:rPr>
                  <a:t>여</a:t>
                </a:r>
                <a:endParaRPr lang="en-US" altLang="ko-KR" sz="1200" dirty="0" smtClean="0">
                  <a:solidFill>
                    <a:srgbClr val="00B050"/>
                  </a:solidFill>
                </a:endParaRPr>
              </a:p>
              <a:p>
                <a:pPr defTabSz="72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혈액형</a:t>
                </a:r>
                <a:r>
                  <a:rPr lang="en-US" altLang="ko-KR" sz="1200" dirty="0" smtClean="0">
                    <a:solidFill>
                      <a:srgbClr val="002060"/>
                    </a:solidFill>
                  </a:rPr>
                  <a:t>	</a:t>
                </a:r>
                <a:r>
                  <a:rPr lang="en-US" altLang="ko-KR" sz="1200" dirty="0" smtClean="0">
                    <a:solidFill>
                      <a:srgbClr val="00B050"/>
                    </a:solidFill>
                  </a:rPr>
                  <a:t>A</a:t>
                </a:r>
                <a:endParaRPr lang="ko-KR" alt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19563" y="5591675"/>
                <a:ext cx="10967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smtClean="0">
                    <a:solidFill>
                      <a:srgbClr val="0070C0"/>
                    </a:solidFill>
                  </a:rPr>
                  <a:t>객체 </a:t>
                </a:r>
                <a:r>
                  <a:rPr lang="en-US" altLang="ko-KR" sz="1200" smtClean="0">
                    <a:solidFill>
                      <a:srgbClr val="0070C0"/>
                    </a:solidFill>
                  </a:rPr>
                  <a:t>: </a:t>
                </a:r>
                <a:r>
                  <a:rPr lang="ko-KR" altLang="en-US" sz="1200" smtClean="0">
                    <a:solidFill>
                      <a:srgbClr val="0070C0"/>
                    </a:solidFill>
                  </a:rPr>
                  <a:t>최승희</a:t>
                </a:r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679140" y="3376641"/>
                <a:ext cx="13330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08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이름</a:t>
                </a:r>
                <a:r>
                  <a:rPr lang="en-US" altLang="ko-KR" sz="1200" dirty="0" smtClean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 err="1" smtClean="0">
                    <a:solidFill>
                      <a:srgbClr val="00B050"/>
                    </a:solidFill>
                  </a:rPr>
                  <a:t>이미녀</a:t>
                </a:r>
                <a:endParaRPr lang="en-US" altLang="ko-KR" sz="1200" dirty="0" smtClean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직업</a:t>
                </a:r>
                <a:r>
                  <a:rPr lang="en-US" altLang="ko-KR" sz="1200" dirty="0" smtClean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 smtClean="0">
                    <a:solidFill>
                      <a:srgbClr val="00B050"/>
                    </a:solidFill>
                  </a:rPr>
                  <a:t>골프선수</a:t>
                </a:r>
                <a:endParaRPr lang="en-US" altLang="ko-KR" sz="1200" dirty="0" smtClean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나이</a:t>
                </a:r>
                <a:r>
                  <a:rPr lang="en-US" altLang="ko-KR" sz="1200" dirty="0" smtClean="0">
                    <a:solidFill>
                      <a:srgbClr val="002060"/>
                    </a:solidFill>
                  </a:rPr>
                  <a:t>			</a:t>
                </a:r>
                <a:r>
                  <a:rPr lang="en-US" altLang="ko-KR" sz="1200" dirty="0" smtClean="0">
                    <a:solidFill>
                      <a:srgbClr val="00B050"/>
                    </a:solidFill>
                  </a:rPr>
                  <a:t>28</a:t>
                </a:r>
              </a:p>
              <a:p>
                <a:pPr defTabSz="108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성별</a:t>
                </a:r>
                <a:r>
                  <a:rPr lang="en-US" altLang="ko-KR" sz="1200" dirty="0" smtClean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 smtClean="0">
                    <a:solidFill>
                      <a:srgbClr val="00B050"/>
                    </a:solidFill>
                  </a:rPr>
                  <a:t>여</a:t>
                </a:r>
                <a:endParaRPr lang="en-US" altLang="ko-KR" sz="1200" dirty="0" smtClean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혈액형</a:t>
                </a:r>
                <a:r>
                  <a:rPr lang="en-US" altLang="ko-KR" sz="1200" dirty="0" smtClean="0">
                    <a:solidFill>
                      <a:srgbClr val="002060"/>
                    </a:solidFill>
                  </a:rPr>
                  <a:t>	</a:t>
                </a:r>
                <a:r>
                  <a:rPr lang="en-US" altLang="ko-KR" sz="1200" dirty="0" smtClean="0">
                    <a:solidFill>
                      <a:srgbClr val="00B050"/>
                    </a:solidFill>
                  </a:rPr>
                  <a:t>O</a:t>
                </a:r>
                <a:endParaRPr lang="ko-KR" alt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648723" y="5558243"/>
                <a:ext cx="10967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srgbClr val="0070C0"/>
                    </a:solidFill>
                  </a:rPr>
                  <a:t>객체 </a:t>
                </a:r>
                <a:r>
                  <a:rPr lang="en-US" altLang="ko-KR" sz="1200" dirty="0" smtClean="0">
                    <a:solidFill>
                      <a:srgbClr val="0070C0"/>
                    </a:solidFill>
                  </a:rPr>
                  <a:t>: </a:t>
                </a:r>
                <a:r>
                  <a:rPr lang="ko-KR" altLang="en-US" sz="1200" dirty="0" err="1" smtClean="0">
                    <a:solidFill>
                      <a:srgbClr val="0070C0"/>
                    </a:solidFill>
                  </a:rPr>
                  <a:t>이미녀</a:t>
                </a:r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p:grpSp>
      </p:grp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5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구</a:t>
            </a:r>
            <a:r>
              <a:rPr lang="ko-KR" altLang="en-US" dirty="0"/>
              <a:t>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135" y="1340768"/>
            <a:ext cx="6143625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585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선언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클래스 접근 권한</a:t>
            </a:r>
            <a:r>
              <a:rPr lang="en-US" altLang="ko-KR" dirty="0"/>
              <a:t>, public</a:t>
            </a:r>
          </a:p>
          <a:p>
            <a:pPr lvl="1"/>
            <a:r>
              <a:rPr lang="ko-KR" altLang="en-US" dirty="0" smtClean="0"/>
              <a:t>다른 클래스들에서 </a:t>
            </a:r>
            <a:r>
              <a:rPr lang="ko-KR" altLang="en-US" dirty="0"/>
              <a:t>이 </a:t>
            </a:r>
            <a:r>
              <a:rPr lang="ko-KR" altLang="en-US" dirty="0" smtClean="0"/>
              <a:t>클래스를 사용하거나 접근할 수 있음을 선언</a:t>
            </a:r>
            <a:endParaRPr lang="en-US" altLang="ko-KR" dirty="0"/>
          </a:p>
          <a:p>
            <a:r>
              <a:rPr lang="en-US" altLang="ko-KR" dirty="0" smtClean="0"/>
              <a:t>class </a:t>
            </a:r>
            <a:r>
              <a:rPr lang="en-US" altLang="ko-KR" dirty="0"/>
              <a:t>Person</a:t>
            </a:r>
          </a:p>
          <a:p>
            <a:pPr lvl="1"/>
            <a:r>
              <a:rPr lang="en-US" altLang="ko-KR" dirty="0"/>
              <a:t>Person</a:t>
            </a:r>
            <a:r>
              <a:rPr lang="ko-KR" altLang="en-US" dirty="0"/>
              <a:t>이라는 이름의 </a:t>
            </a:r>
            <a:r>
              <a:rPr lang="ko-KR" altLang="en-US" dirty="0" smtClean="0"/>
              <a:t>클래스 선언</a:t>
            </a:r>
            <a:endParaRPr lang="en-US" altLang="ko-KR" dirty="0"/>
          </a:p>
          <a:p>
            <a:pPr lvl="1"/>
            <a:r>
              <a:rPr lang="ko-KR" altLang="en-US" dirty="0" smtClean="0"/>
              <a:t>클래스는 </a:t>
            </a:r>
            <a:r>
              <a:rPr lang="en-US" altLang="ko-KR" dirty="0"/>
              <a:t>{</a:t>
            </a:r>
            <a:r>
              <a:rPr lang="ko-KR" altLang="en-US" dirty="0"/>
              <a:t>로 시작하여 </a:t>
            </a:r>
            <a:r>
              <a:rPr lang="en-US" altLang="ko-KR" dirty="0"/>
              <a:t>}</a:t>
            </a:r>
            <a:r>
              <a:rPr lang="ko-KR" altLang="en-US" dirty="0"/>
              <a:t>로 닫으며 이곳에 모든 </a:t>
            </a:r>
            <a:r>
              <a:rPr lang="ko-KR" altLang="en-US" dirty="0" smtClean="0"/>
              <a:t>필드와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구현</a:t>
            </a:r>
            <a:endParaRPr lang="en-US" altLang="ko-KR" dirty="0"/>
          </a:p>
          <a:p>
            <a:r>
              <a:rPr lang="ko-KR" altLang="en-US" dirty="0" smtClean="0"/>
              <a:t>필드</a:t>
            </a:r>
            <a:r>
              <a:rPr lang="en-US" altLang="ko-KR" dirty="0"/>
              <a:t>(field)</a:t>
            </a:r>
          </a:p>
          <a:p>
            <a:pPr lvl="1"/>
            <a:r>
              <a:rPr lang="ko-KR" altLang="en-US" dirty="0"/>
              <a:t>값을 저장할 </a:t>
            </a:r>
            <a:r>
              <a:rPr lang="ko-KR" altLang="en-US" dirty="0" smtClean="0"/>
              <a:t>멤버 변수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멤버 </a:t>
            </a:r>
            <a:r>
              <a:rPr lang="ko-KR" altLang="en-US" dirty="0"/>
              <a:t>변수 혹은 필드라고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필드의 접근 </a:t>
            </a:r>
            <a:r>
              <a:rPr lang="ko-KR" altLang="en-US" dirty="0"/>
              <a:t>지정자 </a:t>
            </a:r>
            <a:r>
              <a:rPr lang="en-US" altLang="ko-KR" dirty="0" smtClean="0"/>
              <a:t>public</a:t>
            </a:r>
          </a:p>
          <a:p>
            <a:pPr lvl="2"/>
            <a:r>
              <a:rPr lang="ko-KR" altLang="en-US" dirty="0" smtClean="0"/>
              <a:t>필드를 </a:t>
            </a:r>
            <a:r>
              <a:rPr lang="ko-KR" altLang="en-US" dirty="0"/>
              <a:t>다른 </a:t>
            </a:r>
            <a:r>
              <a:rPr lang="ko-KR" altLang="en-US" dirty="0" smtClean="0"/>
              <a:t>클래스의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접근할 </a:t>
            </a:r>
            <a:r>
              <a:rPr lang="ko-KR" altLang="en-US" dirty="0"/>
              <a:t>수 있도록 </a:t>
            </a:r>
            <a:r>
              <a:rPr lang="ko-KR" altLang="en-US" dirty="0" smtClean="0"/>
              <a:t>공개한다는 의미</a:t>
            </a:r>
            <a:endParaRPr lang="en-US" altLang="ko-KR" dirty="0"/>
          </a:p>
          <a:p>
            <a:r>
              <a:rPr lang="ko-KR" altLang="en-US" dirty="0" err="1" smtClean="0"/>
              <a:t>생성자</a:t>
            </a:r>
            <a:r>
              <a:rPr lang="en-US" altLang="ko-KR" dirty="0"/>
              <a:t>(constructor)</a:t>
            </a:r>
          </a:p>
          <a:p>
            <a:pPr lvl="1"/>
            <a:r>
              <a:rPr lang="ko-KR" altLang="en-US" dirty="0"/>
              <a:t>클래스의 이름과 동일한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클래스의 </a:t>
            </a:r>
            <a:r>
              <a:rPr lang="ko-KR" altLang="en-US" dirty="0"/>
              <a:t>객체가 생성될 때만 호출되는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r>
              <a:rPr lang="ko-KR" altLang="en-US" dirty="0" err="1"/>
              <a:t>메소드</a:t>
            </a:r>
            <a:r>
              <a:rPr lang="en-US" altLang="ko-KR" dirty="0"/>
              <a:t>(method)</a:t>
            </a:r>
          </a:p>
          <a:p>
            <a:pPr lvl="1"/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ko-KR" altLang="en-US" dirty="0" smtClean="0"/>
              <a:t>함수이며 </a:t>
            </a:r>
            <a:r>
              <a:rPr lang="ko-KR" altLang="en-US" dirty="0"/>
              <a:t>객체의 행위를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메소드의</a:t>
            </a:r>
            <a:r>
              <a:rPr lang="ko-KR" altLang="en-US" dirty="0" smtClean="0"/>
              <a:t> 접근 지정자 </a:t>
            </a:r>
            <a:r>
              <a:rPr lang="en-US" altLang="ko-KR" dirty="0" smtClean="0"/>
              <a:t>public</a:t>
            </a:r>
          </a:p>
          <a:p>
            <a:pPr lvl="2"/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ko-KR" altLang="en-US" dirty="0"/>
              <a:t>다른 </a:t>
            </a:r>
            <a:r>
              <a:rPr lang="ko-KR" altLang="en-US" dirty="0" smtClean="0"/>
              <a:t>클래스의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호출할 수 있도록 </a:t>
            </a:r>
            <a:r>
              <a:rPr lang="ko-KR" altLang="en-US" dirty="0"/>
              <a:t>공개한다는 </a:t>
            </a:r>
            <a:r>
              <a:rPr lang="ko-KR" altLang="en-US" dirty="0" smtClean="0"/>
              <a:t>의</a:t>
            </a:r>
            <a:r>
              <a:rPr lang="ko-KR" altLang="en-US" dirty="0"/>
              <a:t>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10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57158" y="1285860"/>
            <a:ext cx="8408890" cy="5286412"/>
          </a:xfrm>
        </p:spPr>
        <p:txBody>
          <a:bodyPr/>
          <a:lstStyle/>
          <a:p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 </a:t>
            </a:r>
            <a:r>
              <a:rPr lang="ko-KR" altLang="en-US" dirty="0" smtClean="0"/>
              <a:t>키워드를 이용하여 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new</a:t>
            </a:r>
            <a:r>
              <a:rPr lang="ko-KR" altLang="en-US" dirty="0" smtClean="0"/>
              <a:t>는 객체의 생성자 호출</a:t>
            </a:r>
            <a:endParaRPr lang="en-US" altLang="ko-KR" dirty="0" smtClean="0"/>
          </a:p>
          <a:p>
            <a:r>
              <a:rPr lang="ko-KR" altLang="en-US" dirty="0" smtClean="0"/>
              <a:t>객체 생성 과정</a:t>
            </a:r>
            <a:endParaRPr lang="en-US" altLang="ko-KR" dirty="0" smtClean="0"/>
          </a:p>
          <a:p>
            <a:pPr marL="822960" lvl="1" indent="-457200">
              <a:buFont typeface="+mj-lt"/>
              <a:buAutoNum type="arabicPeriod"/>
            </a:pPr>
            <a:r>
              <a:rPr lang="ko-KR" altLang="en-US" dirty="0" smtClean="0"/>
              <a:t>객체에 대한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변수 선언</a:t>
            </a:r>
            <a:endParaRPr lang="en-US" altLang="ko-KR" dirty="0" smtClean="0"/>
          </a:p>
          <a:p>
            <a:pPr marL="822960" lvl="1" indent="-457200">
              <a:buFont typeface="+mj-lt"/>
              <a:buAutoNum type="arabicPeriod"/>
            </a:pPr>
            <a:r>
              <a:rPr lang="ko-KR" altLang="en-US" dirty="0" smtClean="0"/>
              <a:t>객체 생성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861048"/>
            <a:ext cx="676875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lt"/>
              </a:rPr>
              <a:t>public static void main (String </a:t>
            </a:r>
            <a:r>
              <a:rPr lang="en-US" altLang="ko-KR" sz="1400" dirty="0" err="1" smtClean="0">
                <a:latin typeface="+mj-lt"/>
              </a:rPr>
              <a:t>args</a:t>
            </a:r>
            <a:r>
              <a:rPr lang="en-US" altLang="ko-KR" sz="1400" dirty="0" smtClean="0">
                <a:latin typeface="+mj-lt"/>
              </a:rPr>
              <a:t>[]) { </a:t>
            </a:r>
          </a:p>
          <a:p>
            <a:pPr lvl="1"/>
            <a:r>
              <a:rPr lang="en-US" altLang="ko-KR" sz="1400" b="1" dirty="0" smtClean="0">
                <a:latin typeface="+mj-lt"/>
              </a:rPr>
              <a:t>Person </a:t>
            </a:r>
            <a:r>
              <a:rPr lang="en-US" altLang="ko-KR" sz="1400" b="1" dirty="0" err="1" smtClean="0">
                <a:latin typeface="+mj-lt"/>
              </a:rPr>
              <a:t>aPerson</a:t>
            </a:r>
            <a:r>
              <a:rPr lang="en-US" altLang="ko-KR" sz="1400" b="1" dirty="0" smtClean="0">
                <a:latin typeface="+mj-lt"/>
              </a:rPr>
              <a:t>; 		// 1. </a:t>
            </a:r>
            <a:r>
              <a:rPr lang="ko-KR" altLang="en-US" sz="1400" b="1" dirty="0" err="1" smtClean="0">
                <a:latin typeface="+mj-lt"/>
              </a:rPr>
              <a:t>레퍼런스</a:t>
            </a:r>
            <a:r>
              <a:rPr lang="ko-KR" altLang="en-US" sz="1400" b="1" dirty="0" smtClean="0">
                <a:latin typeface="+mj-lt"/>
              </a:rPr>
              <a:t> 변수 </a:t>
            </a:r>
            <a:r>
              <a:rPr lang="en-US" altLang="ko-KR" sz="1400" b="1" dirty="0" err="1" smtClean="0">
                <a:latin typeface="+mj-lt"/>
              </a:rPr>
              <a:t>aPerson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ko-KR" altLang="en-US" sz="1400" b="1" dirty="0" smtClean="0">
                <a:latin typeface="+mj-lt"/>
              </a:rPr>
              <a:t>선언</a:t>
            </a:r>
            <a:endParaRPr lang="en-US" altLang="ko-KR" sz="1400" b="1" dirty="0" smtClean="0">
              <a:latin typeface="+mj-lt"/>
            </a:endParaRPr>
          </a:p>
          <a:p>
            <a:pPr lvl="1"/>
            <a:r>
              <a:rPr lang="en-US" altLang="ko-KR" sz="1400" b="1" dirty="0" err="1" smtClean="0">
                <a:latin typeface="+mj-lt"/>
              </a:rPr>
              <a:t>aPerson</a:t>
            </a:r>
            <a:r>
              <a:rPr lang="en-US" altLang="ko-KR" sz="1400" b="1" dirty="0" smtClean="0">
                <a:latin typeface="+mj-lt"/>
              </a:rPr>
              <a:t> = new Person(</a:t>
            </a:r>
            <a:r>
              <a:rPr lang="en-US" altLang="ko-KR" sz="1400" b="1" dirty="0"/>
              <a:t>"</a:t>
            </a:r>
            <a:r>
              <a:rPr lang="ko-KR" altLang="en-US" sz="1400" b="1" dirty="0" smtClean="0">
                <a:latin typeface="+mj-lt"/>
              </a:rPr>
              <a:t>김미남</a:t>
            </a:r>
            <a:r>
              <a:rPr lang="en-US" altLang="ko-KR" sz="1400" b="1" dirty="0" smtClean="0"/>
              <a:t>"</a:t>
            </a:r>
            <a:r>
              <a:rPr lang="en-US" altLang="ko-KR" sz="1400" b="1" dirty="0" smtClean="0">
                <a:latin typeface="+mj-lt"/>
              </a:rPr>
              <a:t>); 	// 2. Person </a:t>
            </a:r>
            <a:r>
              <a:rPr lang="ko-KR" altLang="en-US" sz="1400" b="1" dirty="0" smtClean="0">
                <a:latin typeface="+mj-lt"/>
              </a:rPr>
              <a:t>객체 생성</a:t>
            </a:r>
            <a:endParaRPr lang="en-US" altLang="ko-KR" sz="1400" b="1" dirty="0" smtClean="0">
              <a:latin typeface="+mj-lt"/>
            </a:endParaRPr>
          </a:p>
          <a:p>
            <a:pPr lvl="1"/>
            <a:endParaRPr lang="en-US" altLang="ko-KR" sz="1400" dirty="0" smtClean="0">
              <a:latin typeface="+mj-lt"/>
            </a:endParaRPr>
          </a:p>
          <a:p>
            <a:pPr lvl="1"/>
            <a:r>
              <a:rPr lang="en-US" altLang="ko-KR" sz="1400" dirty="0" err="1" smtClean="0"/>
              <a:t>aPerson.age</a:t>
            </a:r>
            <a:r>
              <a:rPr lang="en-US" altLang="ko-KR" sz="1400" dirty="0" smtClean="0"/>
              <a:t> = 30;		// </a:t>
            </a:r>
            <a:r>
              <a:rPr lang="ko-KR" altLang="en-US" sz="1400" dirty="0" smtClean="0"/>
              <a:t>객체 멤버 접근</a:t>
            </a:r>
            <a:endParaRPr lang="en-US" altLang="ko-KR" sz="1400" dirty="0" smtClean="0">
              <a:latin typeface="+mj-lt"/>
            </a:endParaRPr>
          </a:p>
          <a:p>
            <a:pPr marL="0" lvl="1"/>
            <a:r>
              <a:rPr lang="en-US" altLang="ko-KR" sz="1400" dirty="0" smtClean="0"/>
              <a:t>      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= </a:t>
            </a:r>
            <a:r>
              <a:rPr lang="en-US" altLang="ko-KR" sz="1400" dirty="0" err="1" smtClean="0"/>
              <a:t>aPerson.age</a:t>
            </a:r>
            <a:r>
              <a:rPr lang="en-US" altLang="ko-KR" sz="1400" dirty="0" smtClean="0"/>
              <a:t>; 		// 30</a:t>
            </a:r>
          </a:p>
          <a:p>
            <a:r>
              <a:rPr lang="en-US" altLang="ko-KR" sz="1400" dirty="0" smtClean="0"/>
              <a:t>       String s = </a:t>
            </a:r>
            <a:r>
              <a:rPr lang="en-US" altLang="ko-KR" sz="1400" dirty="0" err="1" smtClean="0"/>
              <a:t>aPerson.getName</a:t>
            </a:r>
            <a:r>
              <a:rPr lang="en-US" altLang="ko-KR" sz="1400" dirty="0" smtClean="0"/>
              <a:t>(); 	// </a:t>
            </a:r>
            <a:r>
              <a:rPr lang="ko-KR" altLang="en-US" sz="1400" dirty="0" smtClean="0"/>
              <a:t>객체 </a:t>
            </a:r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호출</a:t>
            </a:r>
            <a:endParaRPr lang="en-US" altLang="ko-KR" sz="1400" dirty="0" smtClean="0">
              <a:latin typeface="+mj-lt"/>
            </a:endParaRPr>
          </a:p>
          <a:p>
            <a:r>
              <a:rPr lang="en-US" altLang="ko-KR" sz="1400" dirty="0" smtClean="0">
                <a:latin typeface="+mj-lt"/>
              </a:rPr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292080" y="3152775"/>
            <a:ext cx="3376546" cy="1038225"/>
          </a:xfrm>
          <a:custGeom>
            <a:avLst/>
            <a:gdLst>
              <a:gd name="connsiteX0" fmla="*/ 0 w 3376546"/>
              <a:gd name="connsiteY0" fmla="*/ 0 h 1038225"/>
              <a:gd name="connsiteX1" fmla="*/ 3257550 w 3376546"/>
              <a:gd name="connsiteY1" fmla="*/ 409575 h 1038225"/>
              <a:gd name="connsiteX2" fmla="*/ 2352675 w 3376546"/>
              <a:gd name="connsiteY2" fmla="*/ 1038225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6546" h="1038225">
                <a:moveTo>
                  <a:pt x="0" y="0"/>
                </a:moveTo>
                <a:cubicBezTo>
                  <a:pt x="1432719" y="118269"/>
                  <a:pt x="2865438" y="236538"/>
                  <a:pt x="3257550" y="409575"/>
                </a:cubicBezTo>
                <a:cubicBezTo>
                  <a:pt x="3649663" y="582613"/>
                  <a:pt x="3001169" y="810419"/>
                  <a:pt x="2352675" y="1038225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917980" y="3495675"/>
            <a:ext cx="777470" cy="952500"/>
          </a:xfrm>
          <a:custGeom>
            <a:avLst/>
            <a:gdLst>
              <a:gd name="connsiteX0" fmla="*/ 339320 w 777470"/>
              <a:gd name="connsiteY0" fmla="*/ 0 h 952500"/>
              <a:gd name="connsiteX1" fmla="*/ 15470 w 777470"/>
              <a:gd name="connsiteY1" fmla="*/ 495300 h 952500"/>
              <a:gd name="connsiteX2" fmla="*/ 777470 w 777470"/>
              <a:gd name="connsiteY2" fmla="*/ 9525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7470" h="952500">
                <a:moveTo>
                  <a:pt x="339320" y="0"/>
                </a:moveTo>
                <a:cubicBezTo>
                  <a:pt x="140882" y="168275"/>
                  <a:pt x="-57555" y="336550"/>
                  <a:pt x="15470" y="495300"/>
                </a:cubicBezTo>
                <a:cubicBezTo>
                  <a:pt x="88495" y="654050"/>
                  <a:pt x="432982" y="803275"/>
                  <a:pt x="777470" y="95250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87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생성 및 사용 예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0768"/>
            <a:ext cx="6555782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65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92882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객체의 멤버 접근 </a:t>
            </a:r>
            <a:r>
              <a:rPr lang="en-US" altLang="ko-KR" dirty="0" smtClean="0"/>
              <a:t>: </a:t>
            </a:r>
            <a:r>
              <a:rPr lang="ko-KR" altLang="en-US" b="1" dirty="0" smtClean="0"/>
              <a:t>객체 </a:t>
            </a:r>
            <a:r>
              <a:rPr lang="ko-KR" altLang="en-US" b="1" dirty="0" err="1" smtClean="0"/>
              <a:t>레퍼런스</a:t>
            </a:r>
            <a:r>
              <a:rPr lang="en-US" altLang="ko-KR" b="1" dirty="0" smtClean="0"/>
              <a:t>.</a:t>
            </a:r>
            <a:r>
              <a:rPr lang="ko-KR" altLang="en-US" b="1" dirty="0" smtClean="0"/>
              <a:t>멤버</a:t>
            </a:r>
            <a:endParaRPr lang="en-US" altLang="ko-KR" b="1" dirty="0" smtClean="0"/>
          </a:p>
          <a:p>
            <a:pPr lvl="1">
              <a:buNone/>
            </a:pP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93517" y="2815958"/>
            <a:ext cx="442912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public class </a:t>
            </a:r>
            <a:r>
              <a:rPr lang="en-US" altLang="ko-KR" sz="1400" b="1" dirty="0" err="1" smtClean="0"/>
              <a:t>ClassExample</a:t>
            </a:r>
            <a:r>
              <a:rPr lang="en-US" altLang="ko-KR" sz="1400" b="1" dirty="0" smtClean="0"/>
              <a:t> {</a:t>
            </a:r>
          </a:p>
          <a:p>
            <a:pPr lvl="1"/>
            <a:r>
              <a:rPr lang="en-US" altLang="ko-KR" sz="1400" b="1" dirty="0" smtClean="0"/>
              <a:t>public static void main (String </a:t>
            </a:r>
            <a:r>
              <a:rPr lang="en-US" altLang="ko-KR" sz="1400" b="1" dirty="0" err="1" smtClean="0"/>
              <a:t>args</a:t>
            </a:r>
            <a:r>
              <a:rPr lang="en-US" altLang="ko-KR" sz="1400" b="1" dirty="0" smtClean="0"/>
              <a:t>[]) {</a:t>
            </a:r>
          </a:p>
          <a:p>
            <a:pPr lvl="2"/>
            <a:r>
              <a:rPr lang="en-US" altLang="ko-KR" sz="1400" dirty="0" smtClean="0"/>
              <a:t>Person </a:t>
            </a:r>
            <a:r>
              <a:rPr lang="en-US" altLang="ko-KR" sz="1400" dirty="0" err="1" smtClean="0"/>
              <a:t>aPerson</a:t>
            </a:r>
            <a:r>
              <a:rPr lang="en-US" altLang="ko-KR" sz="1400" dirty="0" smtClean="0"/>
              <a:t> = </a:t>
            </a:r>
            <a:r>
              <a:rPr lang="en-US" altLang="ko-KR" sz="1400" b="1" dirty="0" smtClean="0"/>
              <a:t>new Person("</a:t>
            </a:r>
            <a:r>
              <a:rPr lang="ko-KR" altLang="en-US" sz="1400" b="1" dirty="0" smtClean="0"/>
              <a:t>홍길동</a:t>
            </a:r>
            <a:r>
              <a:rPr lang="en-US" altLang="ko-KR" sz="1400" b="1" dirty="0" smtClean="0"/>
              <a:t>");</a:t>
            </a:r>
          </a:p>
          <a:p>
            <a:pPr lvl="2"/>
            <a:endParaRPr lang="ko-KR" altLang="en-US" sz="1400" dirty="0" smtClean="0"/>
          </a:p>
          <a:p>
            <a:pPr lvl="2"/>
            <a:r>
              <a:rPr lang="en-US" altLang="ko-KR" sz="1400" dirty="0" err="1" smtClean="0"/>
              <a:t>aPerson.age</a:t>
            </a:r>
            <a:r>
              <a:rPr lang="en-US" altLang="ko-KR" sz="1400" dirty="0" smtClean="0"/>
              <a:t> = 30;</a:t>
            </a:r>
          </a:p>
          <a:p>
            <a:pPr lvl="2"/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 smtClean="0"/>
              <a:t> = </a:t>
            </a:r>
            <a:r>
              <a:rPr lang="en-US" altLang="ko-KR" sz="1400" b="1" dirty="0" err="1" smtClean="0"/>
              <a:t>aPerson.age</a:t>
            </a:r>
            <a:r>
              <a:rPr lang="en-US" altLang="ko-KR" sz="1400" b="1" dirty="0" smtClean="0"/>
              <a:t>;</a:t>
            </a:r>
          </a:p>
          <a:p>
            <a:pPr lvl="2"/>
            <a:r>
              <a:rPr lang="en-US" altLang="ko-KR" sz="1400" dirty="0" smtClean="0"/>
              <a:t>String s = </a:t>
            </a:r>
            <a:r>
              <a:rPr lang="en-US" altLang="ko-KR" sz="1400" dirty="0" err="1" smtClean="0"/>
              <a:t>aPerson.getName</a:t>
            </a:r>
            <a:r>
              <a:rPr lang="en-US" altLang="ko-KR" sz="1400" dirty="0" smtClean="0"/>
              <a:t>();</a:t>
            </a:r>
          </a:p>
          <a:p>
            <a:pPr lvl="1"/>
            <a:r>
              <a:rPr lang="en-US" altLang="ko-KR" sz="1400" dirty="0" smtClean="0"/>
              <a:t>}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6948264" y="4418655"/>
            <a:ext cx="1714512" cy="428628"/>
          </a:xfrm>
          <a:prstGeom prst="wedgeRoundRectCallout">
            <a:avLst>
              <a:gd name="adj1" fmla="val -123335"/>
              <a:gd name="adj2" fmla="val -720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객체의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메소드</a:t>
            </a:r>
            <a:r>
              <a:rPr lang="ko-KR" altLang="en-US" sz="1000" dirty="0" smtClean="0">
                <a:solidFill>
                  <a:schemeClr val="tx1"/>
                </a:solidFill>
              </a:rPr>
              <a:t> 호출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79512" y="3105341"/>
            <a:ext cx="1785950" cy="357190"/>
          </a:xfrm>
          <a:prstGeom prst="wedgeRoundRectCallout">
            <a:avLst>
              <a:gd name="adj1" fmla="val 116678"/>
              <a:gd name="adj2" fmla="val 1561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객체의 필드에 값 대입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679389" y="3248006"/>
            <a:ext cx="2071702" cy="357190"/>
          </a:xfrm>
          <a:prstGeom prst="wedgeRoundRectCallout">
            <a:avLst>
              <a:gd name="adj1" fmla="val -135223"/>
              <a:gd name="adj2" fmla="val 1752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객체의 필드에서 값 읽기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22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70007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 : </a:t>
            </a:r>
            <a:r>
              <a:rPr lang="ko-KR" altLang="en-US" dirty="0" smtClean="0"/>
              <a:t>상품 하나를 표현하는 클래스 </a:t>
            </a:r>
            <a:r>
              <a:rPr lang="en-US" altLang="ko-KR" dirty="0" smtClean="0"/>
              <a:t>Goods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1099" y="1340768"/>
            <a:ext cx="784887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상품 하나를 표현하는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Goods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상품은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String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타입의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name,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타입의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price,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numberOfStock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, sold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등 네 개의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필드를 갖는다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Goods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 내에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main()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작성하여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Goods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객체를 하나 생성하고 이 객체에 대한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레퍼런스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변수 명을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camera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로 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그리고 나서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camera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의 상품 이름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(name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필드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을 “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Nikon”,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값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(price)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400000,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재고수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numberOfStock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30,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팔린 개수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(sold)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50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으로 설정하라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그리고 설정된 이들 값을 화면에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568" y="2780928"/>
            <a:ext cx="4760981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smtClean="0"/>
              <a:t>public class Goods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String name;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price;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numberOfStock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sold;</a:t>
            </a:r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Goods camera = new Goods();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camera.name = 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Nikon</a:t>
            </a:r>
            <a:r>
              <a:rPr lang="en-US" altLang="ko-KR" sz="1200" dirty="0"/>
              <a:t>";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camera.price</a:t>
            </a:r>
            <a:r>
              <a:rPr lang="en-US" altLang="ko-KR" sz="1200" dirty="0" smtClean="0"/>
              <a:t> = 400000;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camera.numberOfStock</a:t>
            </a:r>
            <a:r>
              <a:rPr lang="en-US" altLang="ko-KR" sz="1200" dirty="0" smtClean="0"/>
              <a:t> = 30;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camera.sold</a:t>
            </a:r>
            <a:r>
              <a:rPr lang="en-US" altLang="ko-KR" sz="1200" dirty="0" smtClean="0"/>
              <a:t> = 50;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상품 이름</a:t>
            </a:r>
            <a:r>
              <a:rPr lang="en-US" altLang="ko-KR" sz="1200" dirty="0" smtClean="0"/>
              <a:t>:" + camera.name);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상품 가격</a:t>
            </a:r>
            <a:r>
              <a:rPr lang="en-US" altLang="ko-KR" sz="1200" dirty="0" smtClean="0"/>
              <a:t>:" + </a:t>
            </a:r>
            <a:r>
              <a:rPr lang="en-US" altLang="ko-KR" sz="1200" dirty="0" err="1" smtClean="0"/>
              <a:t>camera.price</a:t>
            </a:r>
            <a:r>
              <a:rPr lang="en-US" altLang="ko-KR" sz="1200" dirty="0" smtClean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재고 수량</a:t>
            </a:r>
            <a:r>
              <a:rPr lang="en-US" altLang="ko-KR" sz="1200" dirty="0" smtClean="0"/>
              <a:t>:" + </a:t>
            </a:r>
            <a:r>
              <a:rPr lang="en-US" altLang="ko-KR" sz="1200" dirty="0" err="1" smtClean="0"/>
              <a:t>camera.numberOfStock</a:t>
            </a:r>
            <a:r>
              <a:rPr lang="en-US" altLang="ko-KR" sz="1200" dirty="0" smtClean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팔린 수량</a:t>
            </a:r>
            <a:r>
              <a:rPr lang="en-US" altLang="ko-KR" sz="1200" dirty="0" smtClean="0"/>
              <a:t>:" + </a:t>
            </a:r>
            <a:r>
              <a:rPr lang="en-US" altLang="ko-KR" sz="1200" dirty="0" err="1" smtClean="0"/>
              <a:t>camera.sold</a:t>
            </a:r>
            <a:r>
              <a:rPr lang="en-US" altLang="ko-KR" sz="1200" dirty="0" smtClean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52120" y="5735583"/>
            <a:ext cx="1398140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상품 이름</a:t>
            </a:r>
            <a:r>
              <a:rPr lang="en-US" altLang="ko-KR" dirty="0">
                <a:solidFill>
                  <a:schemeClr val="tx1"/>
                </a:solidFill>
              </a:rPr>
              <a:t>:Nikon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상품 가격</a:t>
            </a:r>
            <a:r>
              <a:rPr lang="en-US" altLang="ko-KR" dirty="0">
                <a:solidFill>
                  <a:schemeClr val="tx1"/>
                </a:solidFill>
              </a:rPr>
              <a:t>:400000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재고 수량</a:t>
            </a:r>
            <a:r>
              <a:rPr lang="en-US" altLang="ko-KR" dirty="0">
                <a:solidFill>
                  <a:schemeClr val="tx1"/>
                </a:solidFill>
              </a:rPr>
              <a:t>:30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팔린 수량</a:t>
            </a:r>
            <a:r>
              <a:rPr lang="en-US" altLang="ko-KR" dirty="0">
                <a:solidFill>
                  <a:schemeClr val="tx1"/>
                </a:solidFill>
              </a:rPr>
              <a:t>:50</a:t>
            </a:r>
            <a:endParaRPr lang="ko-KR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78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4-2 : </a:t>
            </a:r>
            <a:r>
              <a:rPr lang="ko-KR" altLang="en-US" dirty="0" smtClean="0"/>
              <a:t>지수 클래스 </a:t>
            </a:r>
            <a:r>
              <a:rPr lang="en-US" altLang="ko-KR" dirty="0" err="1" smtClean="0"/>
              <a:t>MyExp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1560" y="1268760"/>
            <a:ext cx="79208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MyExp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MyExp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지수값을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표현하는 클래스로서 두 개의 정수형 멤버 필드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base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가진다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2</a:t>
            </a:r>
            <a:r>
              <a:rPr lang="en-US" altLang="ko-KR" sz="1400" baseline="300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의 경우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base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이며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3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base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양의 정수만을 가지는 것으로 가정한다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또한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MyExp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정수값을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getValue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라는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메소드를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제공한다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getValue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base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exp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값으로부터 지수를 계산하여 정수 값으로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리턴한다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예를 들어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MyExp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객체의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base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필드가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이고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이라면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getValue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8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리턴한다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3568" y="2564904"/>
            <a:ext cx="504056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MyExp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base;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exp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getValue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res=1;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i=0; i&lt;</a:t>
            </a:r>
            <a:r>
              <a:rPr lang="en-US" altLang="ko-KR" sz="1200" dirty="0" err="1"/>
              <a:t>exp</a:t>
            </a:r>
            <a:r>
              <a:rPr lang="en-US" altLang="ko-KR" sz="1200" dirty="0"/>
              <a:t>; i++)</a:t>
            </a:r>
          </a:p>
          <a:p>
            <a:pPr defTabSz="180000"/>
            <a:r>
              <a:rPr lang="en-US" altLang="ko-KR" sz="1200" dirty="0"/>
              <a:t>			res = res * base;</a:t>
            </a:r>
          </a:p>
          <a:p>
            <a:pPr defTabSz="180000"/>
            <a:r>
              <a:rPr lang="en-US" altLang="ko-KR" sz="1200" dirty="0"/>
              <a:t>		return res;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MyExp</a:t>
            </a:r>
            <a:r>
              <a:rPr lang="en-US" altLang="ko-KR" sz="1200" b="1" dirty="0"/>
              <a:t> number1 = new </a:t>
            </a:r>
            <a:r>
              <a:rPr lang="en-US" altLang="ko-KR" sz="1200" b="1" dirty="0" err="1"/>
              <a:t>MyExp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number1.base = 2;</a:t>
            </a:r>
          </a:p>
          <a:p>
            <a:pPr defTabSz="180000"/>
            <a:r>
              <a:rPr lang="en-US" altLang="ko-KR" sz="1200" dirty="0"/>
              <a:t>		number1.exp = 3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MyExp</a:t>
            </a:r>
            <a:r>
              <a:rPr lang="en-US" altLang="ko-KR" sz="1200" b="1" dirty="0"/>
              <a:t> number2 = new </a:t>
            </a:r>
            <a:r>
              <a:rPr lang="en-US" altLang="ko-KR" sz="1200" b="1" dirty="0" err="1"/>
              <a:t>MyExp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number2.base = 3;</a:t>
            </a:r>
          </a:p>
          <a:p>
            <a:pPr defTabSz="180000"/>
            <a:r>
              <a:rPr lang="en-US" altLang="ko-KR" sz="1200" dirty="0"/>
              <a:t>		number2.exp = 4;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 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("2</a:t>
            </a:r>
            <a:r>
              <a:rPr lang="ko-KR" altLang="en-US" sz="1200" dirty="0"/>
              <a:t>의 </a:t>
            </a:r>
            <a:r>
              <a:rPr lang="en-US" altLang="ko-KR" sz="1200" dirty="0"/>
              <a:t>3</a:t>
            </a:r>
            <a:r>
              <a:rPr lang="ko-KR" altLang="en-US" sz="1200" dirty="0"/>
              <a:t>승 </a:t>
            </a:r>
            <a:r>
              <a:rPr lang="en-US" altLang="ko-KR" sz="1200" dirty="0" smtClean="0"/>
              <a:t>= " </a:t>
            </a:r>
            <a:r>
              <a:rPr lang="en-US" altLang="ko-KR" sz="1200" dirty="0"/>
              <a:t>+ number1.getValue());</a:t>
            </a:r>
          </a:p>
          <a:p>
            <a:pPr defTabSz="180000"/>
            <a:r>
              <a:rPr lang="en-US" altLang="ko-KR" sz="1200" dirty="0"/>
              <a:t> 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("3</a:t>
            </a:r>
            <a:r>
              <a:rPr lang="ko-KR" altLang="en-US" sz="1200" dirty="0"/>
              <a:t>의 </a:t>
            </a:r>
            <a:r>
              <a:rPr lang="en-US" altLang="ko-KR" sz="1200" dirty="0"/>
              <a:t>4</a:t>
            </a:r>
            <a:r>
              <a:rPr lang="ko-KR" altLang="en-US" sz="1200" dirty="0"/>
              <a:t>승 </a:t>
            </a:r>
            <a:r>
              <a:rPr lang="en-US" altLang="ko-KR" sz="1200" dirty="0" smtClean="0"/>
              <a:t>= " </a:t>
            </a:r>
            <a:r>
              <a:rPr lang="en-US" altLang="ko-KR" sz="1200" dirty="0"/>
              <a:t>+ number2.getValue());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84389" y="6256514"/>
            <a:ext cx="1103187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승 </a:t>
            </a:r>
            <a:r>
              <a:rPr lang="en-US" altLang="ko-KR" dirty="0">
                <a:solidFill>
                  <a:schemeClr val="tx1"/>
                </a:solidFill>
              </a:rPr>
              <a:t>= 8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승 </a:t>
            </a:r>
            <a:r>
              <a:rPr lang="en-US" altLang="ko-KR" dirty="0">
                <a:solidFill>
                  <a:schemeClr val="tx1"/>
                </a:solidFill>
              </a:rPr>
              <a:t>= 81</a:t>
            </a:r>
            <a:endParaRPr lang="ko-KR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8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714380"/>
          </a:xfrm>
        </p:spPr>
        <p:txBody>
          <a:bodyPr/>
          <a:lstStyle/>
          <a:p>
            <a:r>
              <a:rPr lang="ko-KR" altLang="en-US" dirty="0" smtClean="0"/>
              <a:t>객체 배열 생성 및 사</a:t>
            </a:r>
            <a:r>
              <a:rPr lang="ko-KR" altLang="en-US" dirty="0"/>
              <a:t>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75322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587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 선언과 생성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87810"/>
            <a:ext cx="8353425" cy="5434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22601" y="3284984"/>
            <a:ext cx="3286148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static void main(String [] </a:t>
            </a:r>
            <a:r>
              <a:rPr lang="en-US" altLang="ko-KR" sz="1400" dirty="0" err="1" smtClean="0"/>
              <a:t>args</a:t>
            </a:r>
            <a:r>
              <a:rPr lang="en-US" altLang="ko-KR" sz="1400" dirty="0" smtClean="0"/>
              <a:t>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Person[] pa;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pa = new Person[</a:t>
            </a:r>
            <a:r>
              <a:rPr lang="en-US" altLang="ko-KR" sz="1400" b="1" i="1" dirty="0" smtClean="0"/>
              <a:t>10];</a:t>
            </a:r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=0;i&lt;</a:t>
            </a:r>
            <a:r>
              <a:rPr lang="en-US" altLang="ko-KR" sz="1400" dirty="0" err="1" smtClean="0"/>
              <a:t>pa.length</a:t>
            </a:r>
            <a:r>
              <a:rPr lang="en-US" altLang="ko-KR" sz="1400" dirty="0" smtClean="0"/>
              <a:t>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++) {</a:t>
            </a:r>
          </a:p>
          <a:p>
            <a:pPr defTabSz="180000"/>
            <a:r>
              <a:rPr lang="en-US" altLang="ko-KR" sz="1400" dirty="0" smtClean="0"/>
              <a:t>		pa[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] = new Person();</a:t>
            </a:r>
          </a:p>
          <a:p>
            <a:pPr defTabSz="180000"/>
            <a:r>
              <a:rPr lang="en-US" altLang="ko-KR" sz="1400" dirty="0" smtClean="0"/>
              <a:t>		pa[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].age = 30 +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=0;i&lt;</a:t>
            </a:r>
            <a:r>
              <a:rPr lang="en-US" altLang="ko-KR" sz="1400" dirty="0" err="1" smtClean="0"/>
              <a:t>pa.length;i</a:t>
            </a:r>
            <a:r>
              <a:rPr lang="en-US" altLang="ko-KR" sz="1400" dirty="0" smtClean="0"/>
              <a:t>++)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(pa[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].age+" </a:t>
            </a:r>
            <a:r>
              <a:rPr lang="en-US" altLang="ko-KR" sz="1400" dirty="0"/>
              <a:t>");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345" y="6021288"/>
            <a:ext cx="3304404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30 31 32 33 34 35 36 37 38 39</a:t>
            </a:r>
            <a:endParaRPr lang="ko-KR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25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객체지향 언어의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소프트웨어의 생산성 향상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산업 발전에 따라 소프트웨어의 생명 주기</a:t>
            </a:r>
            <a:r>
              <a:rPr lang="en-US" altLang="ko-KR" dirty="0" smtClean="0"/>
              <a:t>(life cycle)</a:t>
            </a:r>
            <a:r>
              <a:rPr lang="ko-KR" altLang="en-US" dirty="0" smtClean="0"/>
              <a:t> 단축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지향 언어는 상속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캡슐화 등 소프트웨어 재사용을 위한 여러 장치 내장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소프트웨어의 재사용과 부분 수정을 통해 소프트웨어를 다시 만드는 부담을 대폭 줄임으로써 소프트웨어의 생산성이 향상</a:t>
            </a:r>
            <a:endParaRPr lang="en-US" altLang="ko-KR" dirty="0" smtClean="0"/>
          </a:p>
          <a:p>
            <a:r>
              <a:rPr lang="ko-KR" altLang="en-US" dirty="0" err="1" smtClean="0"/>
              <a:t>실세계에</a:t>
            </a:r>
            <a:r>
              <a:rPr lang="ko-KR" altLang="en-US" dirty="0" smtClean="0"/>
              <a:t> 대한 쉬운 모델링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과거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수학 계산</a:t>
            </a:r>
            <a:r>
              <a:rPr lang="en-US" altLang="ko-KR" dirty="0" smtClean="0"/>
              <a:t>/</a:t>
            </a:r>
            <a:r>
              <a:rPr lang="ko-KR" altLang="en-US" dirty="0" smtClean="0"/>
              <a:t>통계 처리를 하는 등의 처리 과정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계산 절차가 중요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컴퓨터가 산업 전반에 활용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실세계에서</a:t>
            </a:r>
            <a:r>
              <a:rPr lang="ko-KR" altLang="en-US" dirty="0" smtClean="0"/>
              <a:t> 발생하는 일을 프로그래밍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실세계에서는</a:t>
            </a:r>
            <a:r>
              <a:rPr lang="ko-KR" altLang="en-US" dirty="0" smtClean="0"/>
              <a:t> 절차나 과정보다 일과 관련된 물체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상호 작용으로 묘사하는 것이 용이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실세계의</a:t>
            </a:r>
            <a:r>
              <a:rPr lang="ko-KR" altLang="en-US" dirty="0" smtClean="0"/>
              <a:t> 일을 보다 쉽게 프로그래밍하기 위한 객체 중심의 객체 지향 언어 탄생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4-3 : </a:t>
            </a:r>
            <a:r>
              <a:rPr lang="ko-KR" altLang="en-US" dirty="0" smtClean="0"/>
              <a:t>객체 배열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1559" y="1357931"/>
            <a:ext cx="78255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Scanner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클래스를 이용하여 상품을 입력 받아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Goods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객체를 생성하고 이들을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Goods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객체 배열에 저장하라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상품을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3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개 입력 받으면 이들을 모두 화면에 출력하라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927865"/>
            <a:ext cx="4385683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java.util.Scanner</a:t>
            </a:r>
            <a:r>
              <a:rPr lang="en-US" altLang="ko-KR" sz="1200" dirty="0" smtClean="0"/>
              <a:t>;</a:t>
            </a:r>
          </a:p>
          <a:p>
            <a:pPr defTabSz="180000"/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GoodsArray</a:t>
            </a:r>
            <a:r>
              <a:rPr lang="en-US" altLang="ko-KR" sz="1200" dirty="0" smtClean="0"/>
              <a:t> {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Goods [] </a:t>
            </a:r>
            <a:r>
              <a:rPr lang="en-US" altLang="ko-KR" sz="1200" b="1" dirty="0" err="1" smtClean="0"/>
              <a:t>goodsArray</a:t>
            </a:r>
            <a:r>
              <a:rPr lang="en-US" altLang="ko-KR" sz="1200" b="1" dirty="0" smtClean="0"/>
              <a:t>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goodsArray</a:t>
            </a:r>
            <a:r>
              <a:rPr lang="en-US" altLang="ko-KR" sz="1200" b="1" dirty="0" smtClean="0"/>
              <a:t> = new Goods [3];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         Scanner </a:t>
            </a:r>
            <a:r>
              <a:rPr lang="en-US" altLang="ko-KR" sz="1200" dirty="0"/>
              <a:t>s = new Scanner(System.</a:t>
            </a:r>
            <a:r>
              <a:rPr lang="en-US" altLang="ko-KR" sz="1200" i="1" dirty="0"/>
              <a:t>in</a:t>
            </a:r>
            <a:r>
              <a:rPr lang="en-US" altLang="ko-KR" sz="1200" i="1" dirty="0" smtClean="0"/>
              <a:t>);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=0;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goodsArray.length</a:t>
            </a:r>
            <a:r>
              <a:rPr lang="en-US" altLang="ko-KR" sz="1200" dirty="0" smtClean="0"/>
              <a:t>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++) {</a:t>
            </a:r>
          </a:p>
          <a:p>
            <a:pPr defTabSz="180000"/>
            <a:r>
              <a:rPr lang="en-US" altLang="ko-KR" sz="1200" dirty="0" smtClean="0"/>
              <a:t>			String name = </a:t>
            </a:r>
            <a:r>
              <a:rPr lang="en-US" altLang="ko-KR" sz="1200" dirty="0" err="1" smtClean="0"/>
              <a:t>s.next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price = </a:t>
            </a:r>
            <a:r>
              <a:rPr lang="en-US" altLang="ko-KR" sz="1200" dirty="0" err="1" smtClean="0"/>
              <a:t>s.nextInt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n = </a:t>
            </a:r>
            <a:r>
              <a:rPr lang="en-US" altLang="ko-KR" sz="1200" dirty="0" err="1" smtClean="0"/>
              <a:t>s.nextInt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sold = </a:t>
            </a:r>
            <a:r>
              <a:rPr lang="en-US" altLang="ko-KR" sz="1200" dirty="0" err="1" smtClean="0"/>
              <a:t>s.nextInt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goodsArray</a:t>
            </a:r>
            <a:r>
              <a:rPr lang="en-US" altLang="ko-KR" sz="1200" b="1" dirty="0" smtClean="0"/>
              <a:t>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 smtClean="0"/>
              <a:t>] = new Goods(name, price, n, sold);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	</a:t>
            </a:r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=0;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goodsArray.length</a:t>
            </a:r>
            <a:r>
              <a:rPr lang="en-US" altLang="ko-KR" sz="1200" dirty="0" smtClean="0"/>
              <a:t>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goodsArray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].</a:t>
            </a:r>
            <a:r>
              <a:rPr lang="en-US" altLang="ko-KR" sz="1200" dirty="0" err="1" smtClean="0"/>
              <a:t>getName</a:t>
            </a:r>
            <a:r>
              <a:rPr lang="en-US" altLang="ko-KR" sz="1200" dirty="0" smtClean="0"/>
              <a:t>()+" 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goodsArray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].</a:t>
            </a:r>
            <a:r>
              <a:rPr lang="en-US" altLang="ko-KR" sz="1200" dirty="0" err="1" smtClean="0"/>
              <a:t>getPrice</a:t>
            </a:r>
            <a:r>
              <a:rPr lang="en-US" altLang="ko-KR" sz="1200" dirty="0" smtClean="0"/>
              <a:t>()+" 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goodsArray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].</a:t>
            </a:r>
            <a:r>
              <a:rPr lang="en-US" altLang="ko-KR" sz="1200" dirty="0" err="1" smtClean="0"/>
              <a:t>getNumberOfStock</a:t>
            </a:r>
            <a:r>
              <a:rPr lang="en-US" altLang="ko-KR" sz="1200" dirty="0" smtClean="0"/>
              <a:t>()+" 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goodsArray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].</a:t>
            </a:r>
            <a:r>
              <a:rPr lang="en-US" altLang="ko-KR" sz="1200" dirty="0" err="1" smtClean="0"/>
              <a:t>getSold</a:t>
            </a:r>
            <a:r>
              <a:rPr lang="en-US" altLang="ko-KR" sz="1200" dirty="0" smtClean="0"/>
              <a:t>());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88541" y="1927865"/>
            <a:ext cx="3938661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class Goods {</a:t>
            </a:r>
          </a:p>
          <a:p>
            <a:pPr defTabSz="180000"/>
            <a:r>
              <a:rPr lang="en-US" altLang="ko-KR" sz="1200" dirty="0" smtClean="0"/>
              <a:t>	private String name;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price;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numberOfStock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sold;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Goods(String n,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p,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nStack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s) {</a:t>
            </a:r>
          </a:p>
          <a:p>
            <a:pPr defTabSz="180000"/>
            <a:r>
              <a:rPr lang="en-US" altLang="ko-KR" sz="1200" dirty="0" smtClean="0"/>
              <a:t>		name = n;</a:t>
            </a:r>
          </a:p>
          <a:p>
            <a:pPr defTabSz="180000"/>
            <a:r>
              <a:rPr lang="en-US" altLang="ko-KR" sz="1200" dirty="0" smtClean="0"/>
              <a:t>		price = p;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numberOfStock</a:t>
            </a:r>
            <a:r>
              <a:rPr lang="en-US" altLang="ko-KR" sz="1200" dirty="0" smtClean="0"/>
              <a:t> = </a:t>
            </a:r>
            <a:r>
              <a:rPr lang="en-US" altLang="ko-KR" sz="1200" dirty="0" err="1" smtClean="0"/>
              <a:t>nStock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	sold </a:t>
            </a:r>
            <a:r>
              <a:rPr lang="en-US" altLang="ko-KR" sz="1200" smtClean="0"/>
              <a:t>= s;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 err="1" smtClean="0"/>
              <a:t>getName</a:t>
            </a:r>
            <a:r>
              <a:rPr lang="en-US" altLang="ko-KR" sz="1200" dirty="0" smtClean="0"/>
              <a:t>() {return name;}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getPrice</a:t>
            </a:r>
            <a:r>
              <a:rPr lang="en-US" altLang="ko-KR" sz="1200" dirty="0" smtClean="0"/>
              <a:t>() {return price;}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getNumberOfStock</a:t>
            </a:r>
            <a:r>
              <a:rPr lang="en-US" altLang="ko-KR" sz="1200" dirty="0" smtClean="0"/>
              <a:t>() {return </a:t>
            </a:r>
            <a:r>
              <a:rPr lang="en-US" altLang="ko-KR" sz="1200" dirty="0" err="1"/>
              <a:t>numberOfStock</a:t>
            </a:r>
            <a:r>
              <a:rPr lang="en-US" altLang="ko-KR" sz="1200" dirty="0"/>
              <a:t>;}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getSold</a:t>
            </a:r>
            <a:r>
              <a:rPr lang="en-US" altLang="ko-KR" sz="1200" dirty="0" smtClean="0"/>
              <a:t>() {return </a:t>
            </a:r>
            <a:r>
              <a:rPr lang="en-US" altLang="ko-KR" sz="1200" dirty="0"/>
              <a:t>sold;}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88541" y="5469031"/>
            <a:ext cx="2000248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</a:rPr>
              <a:t>콜라 </a:t>
            </a:r>
            <a:r>
              <a:rPr lang="en-US" altLang="ko-KR" sz="1200" dirty="0">
                <a:solidFill>
                  <a:srgbClr val="00B050"/>
                </a:solidFill>
              </a:rPr>
              <a:t>500 10 20</a:t>
            </a:r>
          </a:p>
          <a:p>
            <a:r>
              <a:rPr lang="ko-KR" altLang="en-US" sz="1200" dirty="0">
                <a:solidFill>
                  <a:srgbClr val="00B050"/>
                </a:solidFill>
              </a:rPr>
              <a:t>사이다 </a:t>
            </a:r>
            <a:r>
              <a:rPr lang="en-US" altLang="ko-KR" sz="1200" dirty="0">
                <a:solidFill>
                  <a:srgbClr val="00B050"/>
                </a:solidFill>
              </a:rPr>
              <a:t>1000 20 30</a:t>
            </a:r>
          </a:p>
          <a:p>
            <a:r>
              <a:rPr lang="ko-KR" altLang="en-US" sz="1200" dirty="0">
                <a:solidFill>
                  <a:srgbClr val="00B050"/>
                </a:solidFill>
              </a:rPr>
              <a:t>맥주 </a:t>
            </a:r>
            <a:r>
              <a:rPr lang="en-US" altLang="ko-KR" sz="1200" dirty="0">
                <a:solidFill>
                  <a:srgbClr val="00B050"/>
                </a:solidFill>
              </a:rPr>
              <a:t>2000 30 50</a:t>
            </a:r>
          </a:p>
          <a:p>
            <a:r>
              <a:rPr lang="ko-KR" altLang="en-US" sz="1200" dirty="0"/>
              <a:t>콜라 </a:t>
            </a:r>
            <a:r>
              <a:rPr lang="en-US" altLang="ko-KR" sz="1200" dirty="0"/>
              <a:t>500 10 20</a:t>
            </a:r>
          </a:p>
          <a:p>
            <a:r>
              <a:rPr lang="ko-KR" altLang="en-US" sz="1200" dirty="0"/>
              <a:t>사이다 </a:t>
            </a:r>
            <a:r>
              <a:rPr lang="en-US" altLang="ko-KR" sz="1200" dirty="0"/>
              <a:t>1000 20 30</a:t>
            </a:r>
          </a:p>
          <a:p>
            <a:r>
              <a:rPr lang="ko-KR" altLang="en-US" sz="1200" dirty="0"/>
              <a:t>맥주 </a:t>
            </a:r>
            <a:r>
              <a:rPr lang="en-US" altLang="ko-KR" sz="1200" dirty="0"/>
              <a:t>2000 30 50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264881" y="5609202"/>
            <a:ext cx="1008112" cy="360040"/>
          </a:xfrm>
          <a:prstGeom prst="wedgeRoundRectCallout">
            <a:avLst>
              <a:gd name="adj1" fmla="val -139607"/>
              <a:gd name="adj2" fmla="val -70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키 입력 부분</a:t>
            </a:r>
            <a:endParaRPr lang="ko-KR" alt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3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형식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245632" cy="264719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C/C++</a:t>
            </a:r>
            <a:r>
              <a:rPr lang="ko-KR" altLang="en-US" dirty="0" smtClean="0"/>
              <a:t>의 함수와 동일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자바의 모든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반드시 클래스 안에 있어야 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캡슐화 원칙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구성 형식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접근 지정자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public. private, protected, </a:t>
            </a:r>
            <a:r>
              <a:rPr lang="ko-KR" altLang="en-US" dirty="0" smtClean="0"/>
              <a:t>디폴트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접근 지정자 생략된 경우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리턴 타입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메소드가</a:t>
            </a:r>
            <a:r>
              <a:rPr lang="ko-KR" altLang="en-US" dirty="0" smtClean="0"/>
              <a:t> 반환하는 값의 데이터 타입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19" y="3933056"/>
            <a:ext cx="4913337" cy="2528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37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인자 전달 </a:t>
            </a:r>
            <a:r>
              <a:rPr lang="en-US" altLang="ko-KR" dirty="0" smtClean="0"/>
              <a:t>- call by value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85720" y="1285860"/>
            <a:ext cx="8480328" cy="5286412"/>
          </a:xfrm>
        </p:spPr>
        <p:txBody>
          <a:bodyPr/>
          <a:lstStyle/>
          <a:p>
            <a:r>
              <a:rPr lang="ko-KR" altLang="en-US" dirty="0" smtClean="0"/>
              <a:t>자바의 인자 전달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값에 </a:t>
            </a:r>
            <a:r>
              <a:rPr lang="ko-KR" altLang="en-US" dirty="0"/>
              <a:t>의한 </a:t>
            </a:r>
            <a:r>
              <a:rPr lang="ko-KR" altLang="en-US" dirty="0" smtClean="0"/>
              <a:t>호출</a:t>
            </a:r>
            <a:r>
              <a:rPr lang="en-US" altLang="ko-KR" dirty="0" smtClean="0"/>
              <a:t>(call by value)</a:t>
            </a:r>
          </a:p>
          <a:p>
            <a:pPr lvl="1"/>
            <a:r>
              <a:rPr lang="ko-KR" altLang="en-US" dirty="0" smtClean="0"/>
              <a:t>기본 타입의 값을 전달하는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값이 복사되어 전달</a:t>
            </a:r>
            <a:r>
              <a:rPr lang="en-US" altLang="ko-KR" dirty="0" smtClean="0"/>
              <a:t>	</a:t>
            </a:r>
          </a:p>
          <a:p>
            <a:pPr lvl="2"/>
            <a:r>
              <a:rPr lang="ko-KR" altLang="en-US" dirty="0" err="1" smtClean="0"/>
              <a:t>메소드의</a:t>
            </a:r>
            <a:r>
              <a:rPr lang="ko-KR" altLang="en-US" dirty="0" smtClean="0"/>
              <a:t> 매개 변수가 변경되어도 호출한 </a:t>
            </a:r>
            <a:r>
              <a:rPr lang="ko-KR" altLang="en-US" dirty="0" err="1" smtClean="0"/>
              <a:t>실인자</a:t>
            </a:r>
            <a:r>
              <a:rPr lang="ko-KR" altLang="en-US" dirty="0" smtClean="0"/>
              <a:t> 값은 변경되지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혹은 배열을 전달하는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객체나 배열의 </a:t>
            </a:r>
            <a:r>
              <a:rPr lang="ko-KR" altLang="en-US" dirty="0" err="1" smtClean="0"/>
              <a:t>레퍼런스만</a:t>
            </a:r>
            <a:r>
              <a:rPr lang="ko-KR" altLang="en-US" dirty="0" smtClean="0"/>
              <a:t> 전달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객체 혹은 배열이 통째로 복사되어 전달되는 것이 아님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메소드의</a:t>
            </a:r>
            <a:r>
              <a:rPr lang="ko-KR" altLang="en-US" dirty="0" smtClean="0"/>
              <a:t> 매개 변수와 호출한 </a:t>
            </a:r>
            <a:r>
              <a:rPr lang="ko-KR" altLang="en-US" dirty="0" err="1" smtClean="0"/>
              <a:t>실인자가</a:t>
            </a:r>
            <a:r>
              <a:rPr lang="ko-KR" altLang="en-US" dirty="0" smtClean="0"/>
              <a:t> 객체나 배열을 공유하게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6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타입의 값이 전달되는 경우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7395" y="5251266"/>
            <a:ext cx="555543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33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098712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89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객체가 전달되는 경우</a:t>
            </a:r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491880" y="5302366"/>
            <a:ext cx="357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객체가 복사되어 전달되는 것이 아님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객체에 대한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레퍼런스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만 복사되어 전달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0292" y="5394700"/>
            <a:ext cx="590567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34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528763"/>
            <a:ext cx="8410575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87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8640"/>
            <a:ext cx="6984776" cy="627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35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배열이 전달되는 경우</a:t>
            </a:r>
            <a:endParaRPr lang="ko-KR" altLang="en-US" dirty="0"/>
          </a:p>
        </p:txBody>
      </p:sp>
      <p:sp>
        <p:nvSpPr>
          <p:cNvPr id="115" name="내용 개체 틀 114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71438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매개 변수에 배열의 </a:t>
            </a:r>
            <a:r>
              <a:rPr lang="ko-KR" altLang="en-US" dirty="0" err="1" smtClean="0"/>
              <a:t>레퍼런스만</a:t>
            </a:r>
            <a:r>
              <a:rPr lang="ko-KR" altLang="en-US" dirty="0" smtClean="0"/>
              <a:t> 전달</a:t>
            </a:r>
            <a:endParaRPr lang="en-US" altLang="ko-KR" dirty="0" smtClean="0"/>
          </a:p>
        </p:txBody>
      </p:sp>
      <p:sp>
        <p:nvSpPr>
          <p:cNvPr id="106" name="TextBox 105"/>
          <p:cNvSpPr txBox="1"/>
          <p:nvPr/>
        </p:nvSpPr>
        <p:spPr>
          <a:xfrm>
            <a:off x="122151" y="4647619"/>
            <a:ext cx="827471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2 3 4 5 6</a:t>
            </a:r>
            <a:endParaRPr lang="ko-KR" altLang="en-US" dirty="0" err="1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2836"/>
            <a:ext cx="914400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079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4-4 : </a:t>
            </a:r>
            <a:r>
              <a:rPr lang="ko-KR" altLang="en-US" dirty="0"/>
              <a:t>배열의 전달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1520" y="1996406"/>
            <a:ext cx="482453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ArrayParameter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replaceSpace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if (a[i] == ' ')</a:t>
            </a:r>
          </a:p>
          <a:p>
            <a:pPr defTabSz="180000"/>
            <a:r>
              <a:rPr lang="en-US" altLang="ko-KR" sz="1400" dirty="0"/>
              <a:t>				a[i] = ',';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printCharArray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(a[i]);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static void main (String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[])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char c[] </a:t>
            </a:r>
            <a:r>
              <a:rPr lang="en-US" altLang="ko-KR" sz="1400" dirty="0"/>
              <a:t>= {'</a:t>
            </a:r>
            <a:r>
              <a:rPr lang="en-US" altLang="ko-KR" sz="1400" dirty="0" err="1"/>
              <a:t>T','h','i','s</a:t>
            </a:r>
            <a:r>
              <a:rPr lang="en-US" altLang="ko-KR" sz="1400" dirty="0"/>
              <a:t>',' ','</a:t>
            </a:r>
            <a:r>
              <a:rPr lang="en-US" altLang="ko-KR" sz="1400" dirty="0" err="1"/>
              <a:t>i','s</a:t>
            </a:r>
            <a:r>
              <a:rPr lang="en-US" altLang="ko-KR" sz="1400" dirty="0"/>
              <a:t>',' ','a',' ','</a:t>
            </a:r>
            <a:r>
              <a:rPr lang="en-US" altLang="ko-KR" sz="1400" dirty="0" err="1"/>
              <a:t>p','e','n','c','i','l</a:t>
            </a:r>
            <a:r>
              <a:rPr lang="en-US" altLang="ko-KR" sz="1400" dirty="0"/>
              <a:t>','.'};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 smtClean="0"/>
              <a:t>printCharArray</a:t>
            </a:r>
            <a:r>
              <a:rPr lang="en-US" altLang="ko-KR" sz="1400" dirty="0" smtClean="0"/>
              <a:t>(c);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replaceSpace</a:t>
            </a:r>
            <a:r>
              <a:rPr lang="en-US" altLang="ko-KR" sz="1400" dirty="0"/>
              <a:t>(</a:t>
            </a:r>
            <a:r>
              <a:rPr lang="en-US" altLang="ko-KR" sz="1400" b="1" dirty="0"/>
              <a:t>c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printCharArray</a:t>
            </a:r>
            <a:r>
              <a:rPr lang="en-US" altLang="ko-KR" sz="1400" dirty="0"/>
              <a:t>(c);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51520" y="6021288"/>
            <a:ext cx="4824536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This is a pencil.</a:t>
            </a:r>
          </a:p>
          <a:p>
            <a:r>
              <a:rPr lang="en-US" altLang="ko-KR" sz="1400" dirty="0" err="1"/>
              <a:t>This,is,a,pencil</a:t>
            </a:r>
            <a:r>
              <a:rPr lang="en-US" altLang="ko-KR" sz="14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96353" y="1332568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char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배열을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메소드의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인자로 전달하여 배열 속의 공백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(' ')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문자를 ‘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,’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로 대치하는 프로그램을 작성하라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610100"/>
              </p:ext>
            </p:extLst>
          </p:nvPr>
        </p:nvGraphicFramePr>
        <p:xfrm>
          <a:off x="5467334" y="4699730"/>
          <a:ext cx="354076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0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5352729" y="2613850"/>
            <a:ext cx="3759814" cy="3191414"/>
            <a:chOff x="5352729" y="1996406"/>
            <a:chExt cx="3759814" cy="3191414"/>
          </a:xfrm>
        </p:grpSpPr>
        <p:sp>
          <p:nvSpPr>
            <p:cNvPr id="7" name="TextBox 6"/>
            <p:cNvSpPr txBox="1"/>
            <p:nvPr/>
          </p:nvSpPr>
          <p:spPr>
            <a:xfrm>
              <a:off x="5670526" y="4517775"/>
              <a:ext cx="269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c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462992" y="4621423"/>
              <a:ext cx="216024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V="1">
              <a:off x="5571004" y="4365751"/>
              <a:ext cx="0" cy="3283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자유형 16"/>
            <p:cNvSpPr/>
            <p:nvPr/>
          </p:nvSpPr>
          <p:spPr>
            <a:xfrm>
              <a:off x="5355771" y="3726824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352729" y="1996406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40352" y="4877939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main()</a:t>
              </a:r>
              <a:endParaRPr lang="ko-KR" altLang="en-US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91067" y="2002472"/>
              <a:ext cx="12448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 smtClean="0"/>
                <a:t>replaceSpace</a:t>
              </a:r>
              <a:r>
                <a:rPr lang="en-US" altLang="ko-KR" sz="1200" b="1" dirty="0" smtClean="0"/>
                <a:t>()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24968" y="2276872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417434" y="2380520"/>
              <a:ext cx="216024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5534554" y="2492896"/>
              <a:ext cx="26896" cy="15617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6012160" y="2323723"/>
              <a:ext cx="2646040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for 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= 0;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&lt; </a:t>
              </a:r>
              <a:r>
                <a:rPr lang="en-US" altLang="ko-KR" sz="1200" dirty="0" err="1"/>
                <a:t>a.length</a:t>
              </a:r>
              <a:r>
                <a:rPr lang="en-US" altLang="ko-KR" sz="1200" dirty="0"/>
                <a:t>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++)</a:t>
              </a:r>
            </a:p>
            <a:p>
              <a:pPr defTabSz="180000"/>
              <a:r>
                <a:rPr lang="en-US" altLang="ko-KR" sz="1200" dirty="0"/>
                <a:t>			if (a[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== ' ')</a:t>
              </a:r>
            </a:p>
            <a:p>
              <a:pPr defTabSz="180000"/>
              <a:r>
                <a:rPr lang="en-US" altLang="ko-KR" sz="1200" dirty="0"/>
                <a:t>				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 ',';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7578" y="2970054"/>
              <a:ext cx="345332" cy="519351"/>
            </a:xfrm>
            <a:prstGeom prst="ellipse">
              <a:avLst/>
            </a:prstGeom>
            <a:noFill/>
            <a:ln>
              <a:noFill/>
            </a:ln>
          </p:spPr>
          <p:txBody>
            <a:bodyPr wrap="none" rtlCol="0">
              <a:noAutofit/>
            </a:bodyPr>
            <a:lstStyle/>
            <a:p>
              <a:r>
                <a:rPr lang="en-US" altLang="ko-KR" b="1" dirty="0" smtClean="0"/>
                <a:t>,</a:t>
              </a:r>
              <a:endParaRPr lang="ko-KR" altLang="en-US" b="1" dirty="0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6371604" y="3331029"/>
              <a:ext cx="197147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458916" y="3140968"/>
              <a:ext cx="345332" cy="316434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6721149" y="3331029"/>
              <a:ext cx="299121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6699380" y="3312367"/>
              <a:ext cx="755779" cy="867747"/>
            </a:xfrm>
            <a:custGeom>
              <a:avLst/>
              <a:gdLst>
                <a:gd name="connsiteX0" fmla="*/ 0 w 755779"/>
                <a:gd name="connsiteY0" fmla="*/ 0 h 867747"/>
                <a:gd name="connsiteX1" fmla="*/ 625151 w 755779"/>
                <a:gd name="connsiteY1" fmla="*/ 363894 h 867747"/>
                <a:gd name="connsiteX2" fmla="*/ 755779 w 755779"/>
                <a:gd name="connsiteY2" fmla="*/ 867747 h 8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779" h="867747">
                  <a:moveTo>
                    <a:pt x="0" y="0"/>
                  </a:moveTo>
                  <a:cubicBezTo>
                    <a:pt x="249594" y="109635"/>
                    <a:pt x="499188" y="219270"/>
                    <a:pt x="625151" y="363894"/>
                  </a:cubicBezTo>
                  <a:cubicBezTo>
                    <a:pt x="751114" y="508518"/>
                    <a:pt x="753446" y="688132"/>
                    <a:pt x="755779" y="867747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699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메소드 오버로딩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745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오버로딩</a:t>
            </a:r>
            <a:r>
              <a:rPr lang="en-US" altLang="ko-KR" dirty="0" smtClean="0"/>
              <a:t>(Overloading)</a:t>
            </a:r>
          </a:p>
          <a:p>
            <a:pPr lvl="1"/>
            <a:r>
              <a:rPr lang="ko-KR" altLang="en-US" dirty="0" smtClean="0"/>
              <a:t>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내에서 두 개 이상의 이름이 같은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이름이 동일하여야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매개 변수의 개수가 서로 다르거나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타입이 서로 달라야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리턴 타입은 오버로딩과 관련 없음</a:t>
            </a:r>
            <a:endParaRPr lang="en-US" altLang="ko-KR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755576" y="3643314"/>
            <a:ext cx="4071966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// </a:t>
            </a:r>
            <a:r>
              <a:rPr lang="ko-KR" altLang="en-US" sz="1400" b="1" dirty="0" err="1" smtClean="0"/>
              <a:t>메소드</a:t>
            </a:r>
            <a:r>
              <a:rPr lang="ko-KR" altLang="en-US" sz="1400" b="1" dirty="0" smtClean="0"/>
              <a:t> 오버로딩이 성공한 사례</a:t>
            </a:r>
            <a:endParaRPr lang="en-US" altLang="ko-KR" sz="1400" b="1" dirty="0" smtClean="0"/>
          </a:p>
          <a:p>
            <a:pPr defTabSz="180000"/>
            <a:endParaRPr lang="ko-KR" altLang="en-US" sz="1400" b="1" dirty="0" smtClean="0"/>
          </a:p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MethodOverloading</a:t>
            </a:r>
            <a:r>
              <a:rPr lang="en-US" altLang="ko-KR" sz="1400" dirty="0" smtClean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getSum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getSum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k)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 + k;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public double </a:t>
            </a:r>
            <a:r>
              <a:rPr lang="en-US" altLang="ko-KR" sz="1400" b="1" dirty="0" err="1" smtClean="0"/>
              <a:t>getSum</a:t>
            </a:r>
            <a:r>
              <a:rPr lang="en-US" altLang="ko-KR" sz="1400" dirty="0" smtClean="0"/>
              <a:t>(double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double j)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5220072" y="3643314"/>
            <a:ext cx="3429024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메소드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오버로딩이 실패한 사례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pPr defTabSz="180000"/>
            <a:endParaRPr lang="ko-KR" altLang="en-US" sz="1400" b="1" dirty="0" smtClean="0">
              <a:solidFill>
                <a:srgbClr val="FF0000"/>
              </a:solidFill>
            </a:endParaRPr>
          </a:p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MethodOverloadingFail</a:t>
            </a:r>
            <a:r>
              <a:rPr lang="en-US" altLang="ko-KR" sz="1400" dirty="0" smtClean="0"/>
              <a:t> { 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int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getSum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smtClean="0">
                <a:solidFill>
                  <a:srgbClr val="FF0000"/>
                </a:solidFill>
              </a:rPr>
              <a:t>double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getSum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j) {</a:t>
            </a:r>
          </a:p>
          <a:p>
            <a:pPr defTabSz="180000"/>
            <a:r>
              <a:rPr lang="en-US" altLang="ko-KR" sz="1400" dirty="0" smtClean="0"/>
              <a:t>		return (double)(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1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오버로딩된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804988"/>
            <a:ext cx="8582025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05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28600"/>
            <a:ext cx="8153400" cy="700070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절차 </a:t>
            </a:r>
            <a:r>
              <a:rPr lang="ko-KR" altLang="en-US" sz="2400" dirty="0" smtClean="0"/>
              <a:t>지향 </a:t>
            </a:r>
            <a:r>
              <a:rPr lang="ko-KR" altLang="en-US" sz="2400" dirty="0"/>
              <a:t>프로그래밍과 객체 </a:t>
            </a:r>
            <a:r>
              <a:rPr lang="ko-KR" altLang="en-US" sz="2400" dirty="0" smtClean="0"/>
              <a:t>지향 </a:t>
            </a:r>
            <a:r>
              <a:rPr lang="ko-KR" altLang="en-US" sz="2400" dirty="0"/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80394" y="1484784"/>
            <a:ext cx="5463072" cy="1800200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절차 지향 프로그래밍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 순서를 표현하는 컴퓨터 명령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함수들의 집합으로 프로그램 작성</a:t>
            </a:r>
            <a:endParaRPr lang="en-US" altLang="ko-KR" dirty="0" smtClean="0"/>
          </a:p>
          <a:p>
            <a:r>
              <a:rPr lang="ko-KR" altLang="en-US" dirty="0" smtClean="0"/>
              <a:t>객체 지향 프로그래밍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프로그램을 실제 세상에 가깝게 모델링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컴퓨터가 수행하는 작업을 객체들간의 상호 작용으로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혹은 객체들의 집합으로 프로그램 작성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753154" y="431024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커피 자판기</a:t>
            </a:r>
            <a:endParaRPr lang="ko-KR" altLang="en-US" sz="1200" dirty="0" err="1" smtClean="0"/>
          </a:p>
        </p:txBody>
      </p:sp>
      <p:sp>
        <p:nvSpPr>
          <p:cNvPr id="64" name="TextBox 63"/>
          <p:cNvSpPr txBox="1"/>
          <p:nvPr/>
        </p:nvSpPr>
        <p:spPr>
          <a:xfrm>
            <a:off x="2070928" y="6178889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객체지향적 프로그래밍의 객체들의 상호 관련성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043466" y="6305544"/>
            <a:ext cx="2656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절차지향적 프로그래밍의 실행 절차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94499"/>
            <a:ext cx="3662872" cy="295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91882"/>
            <a:ext cx="2232248" cy="494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393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 </a:t>
            </a:r>
            <a:r>
              <a:rPr lang="ko-KR" altLang="en-US" dirty="0" err="1" smtClean="0"/>
              <a:t>레퍼런스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14348" y="1285860"/>
            <a:ext cx="7929618" cy="528641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this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현재 실행되는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속한 객체에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컴파일러에 의해 자동 선언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별도로 선언할 필요 없음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44008" y="2852936"/>
            <a:ext cx="4032448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smtClean="0"/>
              <a:t>class </a:t>
            </a:r>
            <a:r>
              <a:rPr lang="en-US" altLang="ko-KR" sz="1600" dirty="0" err="1" smtClean="0"/>
              <a:t>Samp</a:t>
            </a:r>
            <a:r>
              <a:rPr lang="en-US" altLang="ko-KR" sz="1600" dirty="0" smtClean="0"/>
              <a:t> 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id;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 err="1" smtClean="0"/>
              <a:t>Samp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x) { </a:t>
            </a:r>
            <a:r>
              <a:rPr lang="en-US" altLang="ko-KR" sz="1600" b="1" dirty="0" err="1" smtClean="0"/>
              <a:t>this</a:t>
            </a:r>
            <a:r>
              <a:rPr lang="en-US" altLang="ko-KR" sz="1600" dirty="0" err="1" smtClean="0"/>
              <a:t>.x</a:t>
            </a:r>
            <a:r>
              <a:rPr lang="en-US" altLang="ko-KR" sz="1600" dirty="0" smtClean="0"/>
              <a:t> = id; }</a:t>
            </a:r>
          </a:p>
          <a:p>
            <a:pPr defTabSz="180000"/>
            <a:r>
              <a:rPr lang="en-US" altLang="ko-KR" sz="1600" dirty="0" smtClean="0"/>
              <a:t>	public void set(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x) { </a:t>
            </a:r>
            <a:r>
              <a:rPr lang="en-US" altLang="ko-KR" sz="1600" b="1" dirty="0" err="1" smtClean="0"/>
              <a:t>this</a:t>
            </a:r>
            <a:r>
              <a:rPr lang="en-US" altLang="ko-KR" sz="1600" dirty="0" err="1" smtClean="0"/>
              <a:t>.x</a:t>
            </a:r>
            <a:r>
              <a:rPr lang="en-US" altLang="ko-KR" sz="1600" dirty="0" smtClean="0"/>
              <a:t> = id; }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get() {return id; }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1520" y="2852936"/>
            <a:ext cx="3672408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smtClean="0"/>
              <a:t>class </a:t>
            </a:r>
            <a:r>
              <a:rPr lang="en-US" altLang="ko-KR" sz="1600" dirty="0" err="1" smtClean="0"/>
              <a:t>Samp</a:t>
            </a:r>
            <a:r>
              <a:rPr lang="en-US" altLang="ko-KR" sz="1600" dirty="0" smtClean="0"/>
              <a:t> 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id;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 err="1" smtClean="0"/>
              <a:t>Samp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x) {</a:t>
            </a:r>
            <a:r>
              <a:rPr lang="en-US" altLang="ko-KR" sz="1600" b="1" dirty="0"/>
              <a:t> </a:t>
            </a:r>
            <a:r>
              <a:rPr lang="en-US" altLang="ko-KR" sz="1600" dirty="0" smtClean="0"/>
              <a:t>id = x; }</a:t>
            </a:r>
          </a:p>
          <a:p>
            <a:pPr defTabSz="180000"/>
            <a:r>
              <a:rPr lang="en-US" altLang="ko-KR" sz="1600" dirty="0" smtClean="0"/>
              <a:t>	public void set(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x) { id = x; }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get() {return id; }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7" name="등호 6"/>
          <p:cNvSpPr/>
          <p:nvPr/>
        </p:nvSpPr>
        <p:spPr>
          <a:xfrm>
            <a:off x="4067944" y="3559561"/>
            <a:ext cx="360040" cy="36004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ko-KR" altLang="en-US" dirty="0" smtClean="0"/>
              <a:t>가 필요한 경우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this</a:t>
            </a:r>
            <a:r>
              <a:rPr lang="ko-KR" altLang="en-US" dirty="0"/>
              <a:t>의 필요성</a:t>
            </a:r>
            <a:endParaRPr lang="en-US" altLang="ko-KR" dirty="0"/>
          </a:p>
          <a:p>
            <a:pPr lvl="2"/>
            <a:r>
              <a:rPr lang="ko-KR" altLang="en-US" dirty="0"/>
              <a:t>객체의 멤버 변수와 </a:t>
            </a:r>
            <a:r>
              <a:rPr lang="ko-KR" altLang="en-US" dirty="0" err="1"/>
              <a:t>메소드</a:t>
            </a:r>
            <a:r>
              <a:rPr lang="ko-KR" altLang="en-US" dirty="0"/>
              <a:t> 변수의 이름이 같은 경우</a:t>
            </a:r>
            <a:endParaRPr lang="en-US" altLang="ko-KR" dirty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 시 </a:t>
            </a:r>
            <a:r>
              <a:rPr lang="ko-KR" altLang="en-US" dirty="0"/>
              <a:t>객체 </a:t>
            </a:r>
            <a:r>
              <a:rPr lang="ko-KR" altLang="en-US" dirty="0" smtClean="0"/>
              <a:t>자신의 </a:t>
            </a:r>
            <a:r>
              <a:rPr lang="ko-KR" altLang="en-US" dirty="0" err="1" smtClean="0"/>
              <a:t>레퍼런스를</a:t>
            </a:r>
            <a:r>
              <a:rPr lang="ko-KR" altLang="en-US" dirty="0" smtClean="0"/>
              <a:t> 전달할 </a:t>
            </a:r>
            <a:r>
              <a:rPr lang="ko-KR" altLang="en-US" dirty="0"/>
              <a:t>때</a:t>
            </a:r>
            <a:endParaRPr lang="en-US" altLang="ko-KR" dirty="0"/>
          </a:p>
          <a:p>
            <a:pPr lvl="2"/>
            <a:r>
              <a:rPr lang="ko-KR" altLang="en-US" dirty="0" err="1"/>
              <a:t>메소드가</a:t>
            </a:r>
            <a:r>
              <a:rPr lang="ko-KR" altLang="en-US" dirty="0"/>
              <a:t> 객체 자신의 </a:t>
            </a:r>
            <a:r>
              <a:rPr lang="ko-KR" altLang="en-US" dirty="0" err="1"/>
              <a:t>레퍼런스를</a:t>
            </a:r>
            <a:r>
              <a:rPr lang="ko-KR" altLang="en-US" dirty="0"/>
              <a:t> 반환할 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3118858"/>
            <a:ext cx="7848872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smtClean="0"/>
              <a:t>class </a:t>
            </a:r>
            <a:r>
              <a:rPr lang="en-US" altLang="ko-KR" sz="1600" dirty="0" err="1" smtClean="0"/>
              <a:t>Samp</a:t>
            </a:r>
            <a:r>
              <a:rPr lang="en-US" altLang="ko-KR" sz="1600" dirty="0" smtClean="0"/>
              <a:t> 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id;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 err="1" smtClean="0"/>
              <a:t>Samp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id) { </a:t>
            </a:r>
            <a:r>
              <a:rPr lang="en-US" altLang="ko-KR" sz="1600" b="1" dirty="0" smtClean="0"/>
              <a:t>this</a:t>
            </a:r>
            <a:r>
              <a:rPr lang="en-US" altLang="ko-KR" sz="1600" dirty="0" smtClean="0"/>
              <a:t>.id = id; }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매개 변수 이름과 필드의 이름이 같을 때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defTabSz="180000"/>
            <a:r>
              <a:rPr lang="en-US" altLang="ko-KR" sz="1600" dirty="0" smtClean="0"/>
              <a:t> 	public void set(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id) { </a:t>
            </a:r>
            <a:r>
              <a:rPr lang="en-US" altLang="ko-KR" sz="1600" b="1" dirty="0" smtClean="0"/>
              <a:t>this</a:t>
            </a:r>
            <a:r>
              <a:rPr lang="en-US" altLang="ko-KR" sz="1600" dirty="0" smtClean="0"/>
              <a:t>.id = id; }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get() {return </a:t>
            </a:r>
            <a:r>
              <a:rPr lang="en-US" altLang="ko-KR" sz="1600" b="1" dirty="0" smtClean="0"/>
              <a:t>this</a:t>
            </a:r>
            <a:r>
              <a:rPr lang="en-US" altLang="ko-KR" sz="1600" dirty="0" smtClean="0"/>
              <a:t>.id; }</a:t>
            </a:r>
          </a:p>
          <a:p>
            <a:pPr defTabSz="180000"/>
            <a:r>
              <a:rPr lang="en-US" altLang="ko-KR" sz="1600" dirty="0"/>
              <a:t>	</a:t>
            </a:r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 err="1" smtClean="0"/>
              <a:t>Samp</a:t>
            </a:r>
            <a:r>
              <a:rPr lang="en-US" altLang="ko-KR" sz="1600" dirty="0" smtClean="0"/>
              <a:t> me() { 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smtClean="0"/>
              <a:t>	return </a:t>
            </a:r>
            <a:r>
              <a:rPr lang="en-US" altLang="ko-KR" sz="1600" b="1" dirty="0" smtClean="0"/>
              <a:t>this</a:t>
            </a:r>
            <a:r>
              <a:rPr lang="en-US" altLang="ko-KR" sz="1600" dirty="0" smtClean="0"/>
              <a:t>;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자신의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</a:rPr>
              <a:t>레퍼런스를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 반환할 때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smtClean="0"/>
              <a:t>}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71026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this</a:t>
            </a:r>
            <a:r>
              <a:rPr lang="ko-KR" altLang="en-US" smtClean="0"/>
              <a:t>에 대한 이해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31876"/>
            <a:ext cx="8523542" cy="398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777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ko-KR" altLang="en-US" dirty="0" smtClean="0"/>
              <a:t>객체의 치환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28160" y="5517232"/>
            <a:ext cx="813043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ob1.id=4</a:t>
            </a:r>
          </a:p>
          <a:p>
            <a:r>
              <a:rPr lang="en-US" altLang="ko-KR" dirty="0"/>
              <a:t>ob2.id=4</a:t>
            </a:r>
            <a:endParaRPr lang="ko-KR" altLang="en-US" dirty="0" err="1"/>
          </a:p>
        </p:txBody>
      </p:sp>
      <p:sp>
        <p:nvSpPr>
          <p:cNvPr id="32" name="직사각형 31"/>
          <p:cNvSpPr/>
          <p:nvPr/>
        </p:nvSpPr>
        <p:spPr>
          <a:xfrm>
            <a:off x="734681" y="1340768"/>
            <a:ext cx="7725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객체의 치환은 객체가 복사되는 것이 아니며 </a:t>
            </a:r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</a:rPr>
              <a:t>레퍼런스가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 복사된다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8473207" cy="361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34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생성자 개념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r>
              <a:rPr lang="ko-KR" altLang="en-US" dirty="0" smtClean="0"/>
              <a:t> 객체가 생성될 때 초기화를 위해 실행되는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8" y="2564904"/>
            <a:ext cx="7704857" cy="293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생성자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생성자의 특징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이름은 클래스 이름과 동일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new</a:t>
            </a:r>
            <a:r>
              <a:rPr lang="ko-KR" altLang="en-US" dirty="0" smtClean="0"/>
              <a:t>를 통해 객체를 생성할 때만 호출됨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오버로딩하여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여러개</a:t>
            </a:r>
            <a:r>
              <a:rPr lang="ko-KR" altLang="en-US" dirty="0" smtClean="0"/>
              <a:t> 작성 가능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리턴 타입을 지정할 수 없음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하나 이상 선언되어야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개발자가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작성하지 않았으면 컴파일러에 의해 자동으로 기본 생성자가 선</a:t>
            </a:r>
            <a:r>
              <a:rPr lang="ko-KR" altLang="en-US" dirty="0"/>
              <a:t>언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기본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디폴트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(default constructor)</a:t>
            </a:r>
            <a:r>
              <a:rPr lang="ko-KR" altLang="en-US" dirty="0" smtClean="0"/>
              <a:t>라고도 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6060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r>
              <a:rPr lang="ko-KR" altLang="en-US" dirty="0" smtClean="0"/>
              <a:t> 정의와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628800"/>
            <a:ext cx="7058025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705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4-5 :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정의와 호출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69476" y="1268760"/>
            <a:ext cx="692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Book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을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String title, String author,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int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ISBN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의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3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개의 필드를 갖도록 정의하라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71600" y="1988840"/>
            <a:ext cx="6000792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smtClean="0"/>
              <a:t>public class Book {</a:t>
            </a:r>
          </a:p>
          <a:p>
            <a:pPr defTabSz="180000"/>
            <a:r>
              <a:rPr lang="en-US" altLang="ko-KR" sz="1600" dirty="0" smtClean="0"/>
              <a:t>	String title;</a:t>
            </a:r>
          </a:p>
          <a:p>
            <a:pPr defTabSz="180000"/>
            <a:r>
              <a:rPr lang="en-US" altLang="ko-KR" sz="1600" dirty="0" smtClean="0"/>
              <a:t>	String author;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ISBN;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b="1" dirty="0" smtClean="0"/>
              <a:t>public Book(String title, String author, </a:t>
            </a:r>
            <a:r>
              <a:rPr lang="en-US" altLang="ko-KR" sz="1600" b="1" dirty="0" err="1" smtClean="0"/>
              <a:t>int</a:t>
            </a:r>
            <a:r>
              <a:rPr lang="en-US" altLang="ko-KR" sz="1600" b="1" dirty="0" smtClean="0"/>
              <a:t> ISBN)</a:t>
            </a:r>
            <a:r>
              <a:rPr lang="en-US" altLang="ko-KR" sz="1600" dirty="0" smtClean="0"/>
              <a:t> {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this.title</a:t>
            </a:r>
            <a:r>
              <a:rPr lang="en-US" altLang="ko-KR" sz="1600" dirty="0" smtClean="0"/>
              <a:t> = title;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this.author</a:t>
            </a:r>
            <a:r>
              <a:rPr lang="en-US" altLang="ko-KR" sz="1600" dirty="0" smtClean="0"/>
              <a:t> = author;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this.ISBN</a:t>
            </a:r>
            <a:r>
              <a:rPr lang="en-US" altLang="ko-KR" sz="1600" dirty="0" smtClean="0"/>
              <a:t> = ISBN;</a:t>
            </a:r>
          </a:p>
          <a:p>
            <a:pPr defTabSz="180000"/>
            <a:r>
              <a:rPr lang="en-US" altLang="ko-KR" sz="1600" dirty="0" smtClean="0"/>
              <a:t>	}</a:t>
            </a:r>
          </a:p>
          <a:p>
            <a:pPr defTabSz="180000"/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	public static void main(String [] </a:t>
            </a:r>
            <a:r>
              <a:rPr lang="en-US" altLang="ko-KR" sz="1600" dirty="0" err="1" smtClean="0"/>
              <a:t>args</a:t>
            </a:r>
            <a:r>
              <a:rPr lang="en-US" altLang="ko-KR" sz="1600" dirty="0" smtClean="0"/>
              <a:t>) {</a:t>
            </a:r>
          </a:p>
          <a:p>
            <a:pPr defTabSz="180000"/>
            <a:r>
              <a:rPr lang="en-US" altLang="ko-KR" sz="1600" dirty="0" smtClean="0"/>
              <a:t>		Book </a:t>
            </a:r>
            <a:r>
              <a:rPr lang="en-US" altLang="ko-KR" sz="1600" dirty="0" err="1" smtClean="0"/>
              <a:t>javaBook</a:t>
            </a:r>
            <a:r>
              <a:rPr lang="en-US" altLang="ko-KR" sz="1600" dirty="0" smtClean="0"/>
              <a:t> = new Book("Java JDK", "</a:t>
            </a:r>
            <a:r>
              <a:rPr lang="ko-KR" altLang="en-US" sz="1600" dirty="0" smtClean="0"/>
              <a:t>황기태</a:t>
            </a:r>
            <a:r>
              <a:rPr lang="en-US" altLang="ko-KR" sz="1600" dirty="0" smtClean="0"/>
              <a:t>", 3333);</a:t>
            </a:r>
          </a:p>
          <a:p>
            <a:pPr defTabSz="180000"/>
            <a:r>
              <a:rPr lang="en-US" altLang="ko-KR" sz="1600" dirty="0" smtClean="0"/>
              <a:t>	}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64520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07113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(default constructor)</a:t>
            </a:r>
          </a:p>
          <a:p>
            <a:pPr lvl="1"/>
            <a:r>
              <a:rPr lang="ko-KR" altLang="en-US" dirty="0" smtClean="0"/>
              <a:t>클래스에 생성자가 하나도 선언되지 않은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컴파일러에 의해 자동으로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매개 변수 없는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아무 작업 없이 단순 리턴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디폴트 생성자라고도 부름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053" y="3429000"/>
            <a:ext cx="412068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dirty="0" smtClean="0"/>
              <a:t>class </a:t>
            </a:r>
            <a:r>
              <a:rPr lang="en-US" altLang="ko-KR" sz="1200" dirty="0" err="1" smtClean="0"/>
              <a:t>DefaultConstructor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x;</a:t>
            </a:r>
          </a:p>
          <a:p>
            <a:pPr defTabSz="180000"/>
            <a:r>
              <a:rPr lang="en-US" altLang="ko-KR" sz="1200" dirty="0" smtClean="0"/>
              <a:t>	public  void </a:t>
            </a:r>
            <a:r>
              <a:rPr lang="en-US" altLang="ko-KR" sz="1200" dirty="0" err="1" smtClean="0"/>
              <a:t>setX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x) {</a:t>
            </a:r>
            <a:r>
              <a:rPr lang="en-US" altLang="ko-KR" sz="1200" dirty="0" err="1" smtClean="0"/>
              <a:t>this.x</a:t>
            </a:r>
            <a:r>
              <a:rPr lang="en-US" altLang="ko-KR" sz="1200" dirty="0" smtClean="0"/>
              <a:t> = x;}</a:t>
            </a:r>
          </a:p>
          <a:p>
            <a:pPr defTabSz="180000"/>
            <a:r>
              <a:rPr lang="en-US" altLang="ko-KR" sz="1200" dirty="0" smtClean="0"/>
              <a:t>	public 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getX</a:t>
            </a:r>
            <a:r>
              <a:rPr lang="en-US" altLang="ko-KR" sz="1200" dirty="0" smtClean="0"/>
              <a:t>() {return x;}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>
                <a:solidFill>
                  <a:srgbClr val="FF0000"/>
                </a:solidFill>
              </a:rPr>
              <a:t>		</a:t>
            </a:r>
            <a:r>
              <a:rPr lang="en-US" altLang="ko-KR" sz="1200" dirty="0" err="1" smtClean="0"/>
              <a:t>DefaultConstructor</a:t>
            </a:r>
            <a:r>
              <a:rPr lang="en-US" altLang="ko-KR" sz="1200" dirty="0" smtClean="0"/>
              <a:t> p = 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 smtClean="0"/>
              <a:t>DefaultConstructor</a:t>
            </a:r>
            <a:r>
              <a:rPr lang="en-US" altLang="ko-KR" sz="1200" b="1" dirty="0" smtClean="0"/>
              <a:t>()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p.setX</a:t>
            </a:r>
            <a:r>
              <a:rPr lang="en-US" altLang="ko-KR" sz="1200" dirty="0" smtClean="0"/>
              <a:t>(3);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3429000"/>
            <a:ext cx="4066178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dirty="0" smtClean="0"/>
              <a:t>class </a:t>
            </a:r>
            <a:r>
              <a:rPr lang="en-US" altLang="ko-KR" sz="1200" dirty="0" err="1" smtClean="0"/>
              <a:t>DefaultConstructor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x;</a:t>
            </a:r>
          </a:p>
          <a:p>
            <a:pPr defTabSz="180000"/>
            <a:r>
              <a:rPr lang="en-US" altLang="ko-KR" sz="1200" dirty="0" smtClean="0"/>
              <a:t>	public  void </a:t>
            </a:r>
            <a:r>
              <a:rPr lang="en-US" altLang="ko-KR" sz="1200" dirty="0" err="1" smtClean="0"/>
              <a:t>setX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x) {</a:t>
            </a:r>
            <a:r>
              <a:rPr lang="en-US" altLang="ko-KR" sz="1200" dirty="0" err="1" smtClean="0"/>
              <a:t>this.x</a:t>
            </a:r>
            <a:r>
              <a:rPr lang="en-US" altLang="ko-KR" sz="1200" dirty="0" smtClean="0"/>
              <a:t> = x;}</a:t>
            </a:r>
          </a:p>
          <a:p>
            <a:pPr defTabSz="180000"/>
            <a:r>
              <a:rPr lang="en-US" altLang="ko-KR" sz="1200" dirty="0" smtClean="0"/>
              <a:t>	public 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getX</a:t>
            </a:r>
            <a:r>
              <a:rPr lang="en-US" altLang="ko-KR" sz="1200" dirty="0" smtClean="0"/>
              <a:t>() {return x;}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i="1" dirty="0" smtClean="0">
                <a:solidFill>
                  <a:srgbClr val="0070C0"/>
                </a:solidFill>
              </a:rPr>
              <a:t>public </a:t>
            </a:r>
            <a:r>
              <a:rPr lang="en-US" altLang="ko-KR" sz="1200" b="1" i="1" dirty="0" err="1" smtClean="0">
                <a:solidFill>
                  <a:srgbClr val="0070C0"/>
                </a:solidFill>
              </a:rPr>
              <a:t>DefaultConstructor</a:t>
            </a:r>
            <a:r>
              <a:rPr lang="en-US" altLang="ko-KR" sz="1200" b="1" i="1" dirty="0" smtClean="0">
                <a:solidFill>
                  <a:srgbClr val="0070C0"/>
                </a:solidFill>
              </a:rPr>
              <a:t>() { 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>
                <a:solidFill>
                  <a:srgbClr val="FF0000"/>
                </a:solidFill>
              </a:rPr>
              <a:t>		</a:t>
            </a:r>
            <a:r>
              <a:rPr lang="en-US" altLang="ko-KR" sz="1200" dirty="0" err="1" smtClean="0"/>
              <a:t>DefaultConstructor</a:t>
            </a:r>
            <a:r>
              <a:rPr lang="en-US" altLang="ko-KR" sz="1200" dirty="0" smtClean="0"/>
              <a:t> p= 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 smtClean="0"/>
              <a:t>DefaultConstructor</a:t>
            </a:r>
            <a:r>
              <a:rPr lang="en-US" altLang="ko-KR" sz="1200" b="1" dirty="0" smtClean="0"/>
              <a:t>()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p.setX</a:t>
            </a:r>
            <a:r>
              <a:rPr lang="en-US" altLang="ko-KR" sz="1200" dirty="0" smtClean="0"/>
              <a:t>(3);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96336" y="3573016"/>
            <a:ext cx="1368152" cy="612934"/>
          </a:xfrm>
          <a:prstGeom prst="wedgeRoundRectCallout">
            <a:avLst>
              <a:gd name="adj1" fmla="val -88864"/>
              <a:gd name="adj2" fmla="val 879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컴파일러에 의해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자동 삽입된 기본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생성자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7092280" y="4509120"/>
            <a:ext cx="1487100" cy="485277"/>
          </a:xfrm>
          <a:custGeom>
            <a:avLst/>
            <a:gdLst>
              <a:gd name="connsiteX0" fmla="*/ 1448656 w 1587358"/>
              <a:gd name="connsiteY0" fmla="*/ 595901 h 595901"/>
              <a:gd name="connsiteX1" fmla="*/ 1345915 w 1587358"/>
              <a:gd name="connsiteY1" fmla="*/ 123289 h 595901"/>
              <a:gd name="connsiteX2" fmla="*/ 0 w 1587358"/>
              <a:gd name="connsiteY2" fmla="*/ 0 h 595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7358" h="595901">
                <a:moveTo>
                  <a:pt x="1448656" y="595901"/>
                </a:moveTo>
                <a:cubicBezTo>
                  <a:pt x="1518007" y="409253"/>
                  <a:pt x="1587358" y="222606"/>
                  <a:pt x="1345915" y="123289"/>
                </a:cubicBezTo>
                <a:cubicBezTo>
                  <a:pt x="1104472" y="23972"/>
                  <a:pt x="0" y="0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74465" y="5460325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개발자가 작성한 코드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0032" y="5805764"/>
            <a:ext cx="3534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컴파일러가 자동으로 기본 </a:t>
            </a:r>
            <a:r>
              <a:rPr lang="ko-KR" altLang="en-US" sz="1200" dirty="0" err="1" smtClean="0"/>
              <a:t>생성자를</a:t>
            </a:r>
            <a:r>
              <a:rPr lang="ko-KR" altLang="en-US" sz="1200" dirty="0" smtClean="0"/>
              <a:t> 삽입한 코드</a:t>
            </a:r>
          </a:p>
        </p:txBody>
      </p:sp>
    </p:spTree>
    <p:extLst>
      <p:ext uri="{BB962C8B-B14F-4D97-AF65-F5344CB8AC3E}">
        <p14:creationId xmlns:p14="http://schemas.microsoft.com/office/powerpoint/2010/main" val="273719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기본 생성자가 자동 생성되지 않는 경우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71920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클래스에 생성자가 </a:t>
            </a:r>
            <a:r>
              <a:rPr lang="ko-KR" altLang="en-US" dirty="0"/>
              <a:t>하나라도 </a:t>
            </a:r>
            <a:r>
              <a:rPr lang="ko-KR" altLang="en-US" dirty="0" smtClean="0"/>
              <a:t>존재하면 기본 </a:t>
            </a:r>
            <a:r>
              <a:rPr lang="ko-KR" altLang="en-US" dirty="0"/>
              <a:t>생성자가 </a:t>
            </a:r>
            <a:r>
              <a:rPr lang="ko-KR" altLang="en-US" dirty="0" smtClean="0"/>
              <a:t>자동 삽입되지 않음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2500306"/>
            <a:ext cx="482453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DefaultConstructor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x;</a:t>
            </a:r>
          </a:p>
          <a:p>
            <a:pPr defTabSz="180000"/>
            <a:r>
              <a:rPr lang="en-US" altLang="ko-KR" sz="1400" dirty="0" smtClean="0"/>
              <a:t>	public  void </a:t>
            </a:r>
            <a:r>
              <a:rPr lang="en-US" altLang="ko-KR" sz="1400" dirty="0" err="1" smtClean="0"/>
              <a:t>setX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x) {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= x;}</a:t>
            </a:r>
          </a:p>
          <a:p>
            <a:pPr defTabSz="180000"/>
            <a:r>
              <a:rPr lang="en-US" altLang="ko-KR" sz="1400" dirty="0" smtClean="0"/>
              <a:t>	public 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getX</a:t>
            </a:r>
            <a:r>
              <a:rPr lang="en-US" altLang="ko-KR" sz="1400" dirty="0" smtClean="0"/>
              <a:t>() {return x;}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b="1" dirty="0" err="1" smtClean="0"/>
              <a:t>DefaultConstructor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x)</a:t>
            </a:r>
            <a:r>
              <a:rPr lang="en-US" altLang="ko-KR" sz="1400" dirty="0" smtClean="0"/>
              <a:t>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= x;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public static void main(String [] </a:t>
            </a:r>
            <a:r>
              <a:rPr lang="en-US" altLang="ko-KR" sz="1400" dirty="0" err="1" smtClean="0"/>
              <a:t>args</a:t>
            </a:r>
            <a:r>
              <a:rPr lang="en-US" altLang="ko-KR" sz="1400" dirty="0" smtClean="0"/>
              <a:t>) {</a:t>
            </a:r>
          </a:p>
          <a:p>
            <a:pPr defTabSz="180000"/>
            <a:r>
              <a:rPr lang="en-US" altLang="ko-KR" sz="1400" dirty="0" smtClean="0">
                <a:solidFill>
                  <a:srgbClr val="FF0000"/>
                </a:solidFill>
              </a:rPr>
              <a:t>		</a:t>
            </a:r>
            <a:r>
              <a:rPr lang="en-US" altLang="ko-KR" sz="1400" dirty="0" err="1" smtClean="0"/>
              <a:t>DefaultConstructor</a:t>
            </a:r>
            <a:r>
              <a:rPr lang="en-US" altLang="ko-KR" sz="1400" dirty="0" smtClean="0"/>
              <a:t> p1= </a:t>
            </a:r>
            <a:r>
              <a:rPr lang="en-US" altLang="ko-KR" sz="1400" b="1" dirty="0" smtClean="0"/>
              <a:t>new </a:t>
            </a:r>
            <a:r>
              <a:rPr lang="en-US" altLang="ko-KR" sz="1400" b="1" dirty="0" err="1" smtClean="0"/>
              <a:t>DefaultConstructor</a:t>
            </a:r>
            <a:r>
              <a:rPr lang="en-US" altLang="ko-KR" sz="1400" b="1" dirty="0" smtClean="0"/>
              <a:t>(3)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n = p1.getX();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>
                <a:solidFill>
                  <a:srgbClr val="FF0000"/>
                </a:solidFill>
              </a:rPr>
              <a:t>		</a:t>
            </a:r>
            <a:r>
              <a:rPr lang="en-US" altLang="ko-KR" sz="1400" dirty="0" err="1" smtClean="0"/>
              <a:t>DefaultConstructor</a:t>
            </a:r>
            <a:r>
              <a:rPr lang="en-US" altLang="ko-KR" sz="1400" dirty="0" smtClean="0"/>
              <a:t> p2= </a:t>
            </a:r>
            <a:r>
              <a:rPr lang="en-US" altLang="ko-KR" sz="1400" b="1" dirty="0" smtClean="0"/>
              <a:t>new </a:t>
            </a:r>
            <a:r>
              <a:rPr lang="en-US" altLang="ko-KR" sz="1400" b="1" dirty="0" err="1" smtClean="0"/>
              <a:t>DefaultConstructor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>
                <a:solidFill>
                  <a:srgbClr val="FF0000"/>
                </a:solidFill>
              </a:rPr>
              <a:t>		</a:t>
            </a:r>
            <a:r>
              <a:rPr lang="en-US" altLang="ko-KR" sz="1400" dirty="0" smtClean="0"/>
              <a:t>p2.setX(5);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</a:p>
        </p:txBody>
      </p:sp>
      <p:sp>
        <p:nvSpPr>
          <p:cNvPr id="10" name="자유형 9"/>
          <p:cNvSpPr/>
          <p:nvPr/>
        </p:nvSpPr>
        <p:spPr>
          <a:xfrm>
            <a:off x="3342950" y="3739793"/>
            <a:ext cx="2029146" cy="832207"/>
          </a:xfrm>
          <a:custGeom>
            <a:avLst/>
            <a:gdLst>
              <a:gd name="connsiteX0" fmla="*/ 1448656 w 2029146"/>
              <a:gd name="connsiteY0" fmla="*/ 832207 h 832207"/>
              <a:gd name="connsiteX1" fmla="*/ 1787703 w 2029146"/>
              <a:gd name="connsiteY1" fmla="*/ 400692 h 832207"/>
              <a:gd name="connsiteX2" fmla="*/ 0 w 2029146"/>
              <a:gd name="connsiteY2" fmla="*/ 0 h 83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9146" h="832207">
                <a:moveTo>
                  <a:pt x="1448656" y="832207"/>
                </a:moveTo>
                <a:cubicBezTo>
                  <a:pt x="1738901" y="685800"/>
                  <a:pt x="2029146" y="539393"/>
                  <a:pt x="1787703" y="400692"/>
                </a:cubicBezTo>
                <a:cubicBezTo>
                  <a:pt x="1546260" y="261991"/>
                  <a:pt x="773130" y="130995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68144" y="4946481"/>
            <a:ext cx="1992486" cy="442674"/>
          </a:xfrm>
          <a:prstGeom prst="wedgeRoundRectCallout">
            <a:avLst>
              <a:gd name="adj1" fmla="val -105824"/>
              <a:gd name="adj2" fmla="val 262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컴파일 오류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해당하는 생성자가 없음 </a:t>
            </a:r>
            <a:r>
              <a:rPr lang="en-US" altLang="ko-KR" sz="1000" dirty="0" smtClean="0">
                <a:solidFill>
                  <a:schemeClr val="tx1"/>
                </a:solidFill>
              </a:rPr>
              <a:t>!!!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143504" y="2714620"/>
            <a:ext cx="3148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 smtClean="0">
                <a:solidFill>
                  <a:srgbClr val="0070C0"/>
                </a:solidFill>
              </a:rPr>
              <a:t>public </a:t>
            </a:r>
            <a:r>
              <a:rPr lang="en-US" altLang="ko-KR" sz="1600" b="1" i="1" dirty="0" err="1" smtClean="0">
                <a:solidFill>
                  <a:srgbClr val="0070C0"/>
                </a:solidFill>
              </a:rPr>
              <a:t>DefaultConstructor</a:t>
            </a:r>
            <a:r>
              <a:rPr lang="en-US" altLang="ko-KR" sz="1600" b="1" i="1" dirty="0" smtClean="0">
                <a:solidFill>
                  <a:srgbClr val="0070C0"/>
                </a:solidFill>
              </a:rPr>
              <a:t>() { }</a:t>
            </a:r>
            <a:endParaRPr lang="ko-KR" altLang="en-US" sz="1600" dirty="0"/>
          </a:p>
        </p:txBody>
      </p:sp>
      <p:sp>
        <p:nvSpPr>
          <p:cNvPr id="12" name="자유형 11"/>
          <p:cNvSpPr/>
          <p:nvPr/>
        </p:nvSpPr>
        <p:spPr>
          <a:xfrm>
            <a:off x="2551840" y="2928934"/>
            <a:ext cx="2591664" cy="595103"/>
          </a:xfrm>
          <a:custGeom>
            <a:avLst/>
            <a:gdLst>
              <a:gd name="connsiteX0" fmla="*/ 2537717 w 2537717"/>
              <a:gd name="connsiteY0" fmla="*/ 23973 h 404117"/>
              <a:gd name="connsiteX1" fmla="*/ 1705510 w 2537717"/>
              <a:gd name="connsiteY1" fmla="*/ 44521 h 404117"/>
              <a:gd name="connsiteX2" fmla="*/ 1068512 w 2537717"/>
              <a:gd name="connsiteY2" fmla="*/ 291101 h 404117"/>
              <a:gd name="connsiteX3" fmla="*/ 0 w 2537717"/>
              <a:gd name="connsiteY3" fmla="*/ 404117 h 40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7717" h="404117">
                <a:moveTo>
                  <a:pt x="2537717" y="23973"/>
                </a:moveTo>
                <a:cubicBezTo>
                  <a:pt x="2244047" y="11986"/>
                  <a:pt x="1950377" y="0"/>
                  <a:pt x="1705510" y="44521"/>
                </a:cubicBezTo>
                <a:cubicBezTo>
                  <a:pt x="1460643" y="89042"/>
                  <a:pt x="1352764" y="231168"/>
                  <a:pt x="1068512" y="291101"/>
                </a:cubicBezTo>
                <a:cubicBezTo>
                  <a:pt x="784260" y="351034"/>
                  <a:pt x="392130" y="377575"/>
                  <a:pt x="0" y="404117"/>
                </a:cubicBezTo>
              </a:path>
            </a:pathLst>
          </a:custGeom>
          <a:ln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86380" y="2428868"/>
            <a:ext cx="3381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컴파일러가 기본 </a:t>
            </a:r>
            <a:r>
              <a:rPr lang="ko-KR" altLang="en-US" sz="1200" dirty="0" err="1" smtClean="0">
                <a:solidFill>
                  <a:schemeClr val="accent2">
                    <a:lumMod val="75000"/>
                  </a:schemeClr>
                </a:solidFill>
              </a:rPr>
              <a:t>생성자를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 자동 생성하지 않음</a:t>
            </a:r>
          </a:p>
        </p:txBody>
      </p:sp>
      <p:sp>
        <p:nvSpPr>
          <p:cNvPr id="14" name="곱셈 기호 13"/>
          <p:cNvSpPr/>
          <p:nvPr/>
        </p:nvSpPr>
        <p:spPr>
          <a:xfrm>
            <a:off x="4143372" y="2786058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5" name="곱셈 기호 14"/>
          <p:cNvSpPr/>
          <p:nvPr/>
        </p:nvSpPr>
        <p:spPr>
          <a:xfrm>
            <a:off x="4647428" y="3311165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4627984" y="3508310"/>
            <a:ext cx="1447825" cy="1707502"/>
          </a:xfrm>
          <a:custGeom>
            <a:avLst/>
            <a:gdLst>
              <a:gd name="connsiteX0" fmla="*/ 223934 w 1447825"/>
              <a:gd name="connsiteY0" fmla="*/ 1707502 h 1707502"/>
              <a:gd name="connsiteX1" fmla="*/ 1446245 w 1447825"/>
              <a:gd name="connsiteY1" fmla="*/ 391886 h 1707502"/>
              <a:gd name="connsiteX2" fmla="*/ 0 w 1447825"/>
              <a:gd name="connsiteY2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7825" h="1707502">
                <a:moveTo>
                  <a:pt x="223934" y="1707502"/>
                </a:moveTo>
                <a:cubicBezTo>
                  <a:pt x="853750" y="1191986"/>
                  <a:pt x="1483567" y="676470"/>
                  <a:pt x="1446245" y="391886"/>
                </a:cubicBezTo>
                <a:cubicBezTo>
                  <a:pt x="1408923" y="107302"/>
                  <a:pt x="704461" y="53651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4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17" y="2720859"/>
            <a:ext cx="5544616" cy="2079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285860"/>
            <a:ext cx="8676456" cy="1415682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캡슐화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데이터를 클래스 내에 선</a:t>
            </a:r>
            <a:r>
              <a:rPr lang="ko-KR" altLang="en-US" dirty="0"/>
              <a:t>언</a:t>
            </a:r>
            <a:r>
              <a:rPr lang="ko-KR" altLang="en-US" dirty="0" smtClean="0"/>
              <a:t>하고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외부에서는 공개된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인터페이스만 접근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외부에서는 비공개 데이터에 직접 접근하거나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구현 세부를 알 수 없</a:t>
            </a:r>
            <a:r>
              <a:rPr lang="ko-KR" altLang="en-US" dirty="0"/>
              <a:t>음</a:t>
            </a:r>
            <a:endParaRPr lang="en-US" altLang="ko-KR" dirty="0" smtClean="0"/>
          </a:p>
          <a:p>
            <a:pPr lvl="1"/>
            <a:r>
              <a:rPr lang="ko-KR" altLang="en-US" dirty="0"/>
              <a:t>객체 내 데이터에 대한 보안</a:t>
            </a:r>
            <a:r>
              <a:rPr lang="en-US" altLang="ko-KR" dirty="0"/>
              <a:t>, </a:t>
            </a:r>
            <a:r>
              <a:rPr lang="ko-KR" altLang="en-US" dirty="0"/>
              <a:t>보호</a:t>
            </a:r>
            <a:r>
              <a:rPr lang="en-US" altLang="ko-KR" dirty="0"/>
              <a:t>, </a:t>
            </a:r>
            <a:r>
              <a:rPr lang="ko-KR" altLang="en-US" dirty="0"/>
              <a:t>외부 접근 </a:t>
            </a:r>
            <a:r>
              <a:rPr lang="ko-KR" altLang="en-US" dirty="0" smtClean="0"/>
              <a:t>제한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지향 언어의 특성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캡슐화</a:t>
            </a:r>
            <a:endParaRPr lang="ko-KR" altLang="en-US" dirty="0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87654" y="3596912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0070C0"/>
                </a:solidFill>
              </a:rPr>
              <a:t>실세계의</a:t>
            </a:r>
            <a:r>
              <a:rPr lang="ko-KR" altLang="en-US" sz="1200" dirty="0" smtClean="0">
                <a:solidFill>
                  <a:srgbClr val="0070C0"/>
                </a:solidFill>
              </a:rPr>
              <a:t> 캡슐화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09629" y="5677167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자바 객체의 캡슐화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577" y="5000973"/>
            <a:ext cx="3204567" cy="1704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579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this(), </a:t>
            </a:r>
            <a:r>
              <a:rPr lang="ko-KR" altLang="en-US" smtClean="0"/>
              <a:t>생성자에서 다른 생성자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42844" y="1285861"/>
            <a:ext cx="2857520" cy="300723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this()</a:t>
            </a:r>
          </a:p>
          <a:p>
            <a:pPr lvl="1"/>
            <a:r>
              <a:rPr lang="ko-KR" altLang="en-US" dirty="0" smtClean="0"/>
              <a:t>같은 클래스의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생성자 내에서만 사용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메소드에서는 사용 불가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코드의 제일 처음에 수행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07408" y="1646715"/>
            <a:ext cx="5098888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public class Book {</a:t>
            </a:r>
          </a:p>
          <a:p>
            <a:pPr defTabSz="180000"/>
            <a:r>
              <a:rPr lang="en-US" altLang="ko-KR" sz="1200" dirty="0" smtClean="0"/>
              <a:t>	String title;</a:t>
            </a:r>
          </a:p>
          <a:p>
            <a:pPr defTabSz="180000"/>
            <a:r>
              <a:rPr lang="en-US" altLang="ko-KR" sz="1200" dirty="0" smtClean="0"/>
              <a:t>	String author;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ISBN;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Book(String title, String author,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ISBN)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this.title</a:t>
            </a:r>
            <a:r>
              <a:rPr lang="en-US" altLang="ko-KR" sz="1200" dirty="0" smtClean="0"/>
              <a:t> = title;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this.author</a:t>
            </a:r>
            <a:r>
              <a:rPr lang="en-US" altLang="ko-KR" sz="1200" dirty="0" smtClean="0"/>
              <a:t> = author;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this.ISBN</a:t>
            </a:r>
            <a:r>
              <a:rPr lang="en-US" altLang="ko-KR" sz="1200" dirty="0" smtClean="0"/>
              <a:t> = ISBN;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	public Book(String title,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ISBN)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this(title, "Anonymous", ISBN);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	public Book() {</a:t>
            </a:r>
          </a:p>
          <a:p>
            <a:pPr defTabSz="180000"/>
            <a:r>
              <a:rPr lang="en-US" altLang="ko-KR" sz="1200" dirty="0" smtClean="0"/>
              <a:t>		this(null, null, 0); 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생성자가 호출되었음</a:t>
            </a:r>
            <a:r>
              <a:rPr lang="en-US" altLang="ko-KR" sz="1200" dirty="0" smtClean="0"/>
              <a:t>");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}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Book </a:t>
            </a:r>
            <a:r>
              <a:rPr lang="en-US" altLang="ko-KR" sz="1200" dirty="0" err="1" smtClean="0"/>
              <a:t>javaBook</a:t>
            </a:r>
            <a:r>
              <a:rPr lang="en-US" altLang="ko-KR" sz="1200" dirty="0" smtClean="0"/>
              <a:t> = new Book("Java JDK", "</a:t>
            </a:r>
            <a:r>
              <a:rPr lang="ko-KR" altLang="en-US" sz="1200" dirty="0" smtClean="0"/>
              <a:t>황기태</a:t>
            </a:r>
            <a:r>
              <a:rPr lang="en-US" altLang="ko-KR" sz="1200" dirty="0" smtClean="0"/>
              <a:t>", 3333);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	Book </a:t>
            </a:r>
            <a:r>
              <a:rPr lang="en-US" altLang="ko-KR" sz="1200" dirty="0" err="1" smtClean="0"/>
              <a:t>holyBible</a:t>
            </a:r>
            <a:r>
              <a:rPr lang="en-US" altLang="ko-KR" sz="1200" dirty="0" smtClean="0"/>
              <a:t> =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new Book("Holy Bible", 1); </a:t>
            </a:r>
            <a:endParaRPr lang="ko-KR" altLang="en-US" sz="1200" b="1" dirty="0" smtClean="0">
              <a:solidFill>
                <a:srgbClr val="FF0000"/>
              </a:solidFill>
            </a:endParaRPr>
          </a:p>
          <a:p>
            <a:pPr defTabSz="180000"/>
            <a:r>
              <a:rPr lang="en-US" altLang="ko-KR" sz="1200" dirty="0" smtClean="0"/>
              <a:t>		Book </a:t>
            </a:r>
            <a:r>
              <a:rPr lang="en-US" altLang="ko-KR" sz="1200" dirty="0" err="1" smtClean="0"/>
              <a:t>emptyBook</a:t>
            </a:r>
            <a:r>
              <a:rPr lang="en-US" altLang="ko-KR" sz="1200" dirty="0" smtClean="0"/>
              <a:t> = new Book();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}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5753100" y="2708920"/>
            <a:ext cx="2197625" cy="1107620"/>
          </a:xfrm>
          <a:custGeom>
            <a:avLst/>
            <a:gdLst>
              <a:gd name="connsiteX0" fmla="*/ 0 w 2788118"/>
              <a:gd name="connsiteY0" fmla="*/ 1443789 h 1443789"/>
              <a:gd name="connsiteX1" fmla="*/ 2569945 w 2788118"/>
              <a:gd name="connsiteY1" fmla="*/ 721895 h 1443789"/>
              <a:gd name="connsiteX2" fmla="*/ 1309036 w 2788118"/>
              <a:gd name="connsiteY2" fmla="*/ 0 h 1443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8118" h="1443789">
                <a:moveTo>
                  <a:pt x="0" y="1443789"/>
                </a:moveTo>
                <a:cubicBezTo>
                  <a:pt x="1175886" y="1203158"/>
                  <a:pt x="2351772" y="962527"/>
                  <a:pt x="2569945" y="721895"/>
                </a:cubicBezTo>
                <a:cubicBezTo>
                  <a:pt x="2788118" y="481264"/>
                  <a:pt x="2048577" y="240632"/>
                  <a:pt x="1309036" y="0"/>
                </a:cubicBezTo>
              </a:path>
            </a:pathLst>
          </a:cu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03758" y="4027136"/>
            <a:ext cx="1493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7030A0"/>
                </a:solidFill>
              </a:rPr>
              <a:t>title = "Holy Bible"</a:t>
            </a:r>
          </a:p>
          <a:p>
            <a:r>
              <a:rPr lang="en-US" altLang="ko-KR" sz="1200" dirty="0" smtClean="0">
                <a:solidFill>
                  <a:srgbClr val="7030A0"/>
                </a:solidFill>
              </a:rPr>
              <a:t>ISBN = 1</a:t>
            </a:r>
            <a:endParaRPr lang="ko-KR" altLang="en-US" sz="1200" dirty="0" err="1" smtClean="0">
              <a:solidFill>
                <a:srgbClr val="7030A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753100" y="3657600"/>
            <a:ext cx="2251119" cy="1638300"/>
          </a:xfrm>
          <a:custGeom>
            <a:avLst/>
            <a:gdLst>
              <a:gd name="connsiteX0" fmla="*/ 952500 w 2251119"/>
              <a:gd name="connsiteY0" fmla="*/ 1638300 h 1638300"/>
              <a:gd name="connsiteX1" fmla="*/ 2228850 w 2251119"/>
              <a:gd name="connsiteY1" fmla="*/ 1276350 h 1638300"/>
              <a:gd name="connsiteX2" fmla="*/ 0 w 2251119"/>
              <a:gd name="connsiteY2" fmla="*/ 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1119" h="1638300">
                <a:moveTo>
                  <a:pt x="952500" y="1638300"/>
                </a:moveTo>
                <a:cubicBezTo>
                  <a:pt x="1670050" y="1593850"/>
                  <a:pt x="2387600" y="1549400"/>
                  <a:pt x="2228850" y="1276350"/>
                </a:cubicBezTo>
                <a:cubicBezTo>
                  <a:pt x="2070100" y="1003300"/>
                  <a:pt x="1035050" y="501650"/>
                  <a:pt x="0" y="0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92280" y="2204864"/>
            <a:ext cx="1944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</a:rPr>
              <a:t>title = "Holy Bible"</a:t>
            </a:r>
          </a:p>
          <a:p>
            <a:r>
              <a:rPr lang="en-US" altLang="ko-KR" sz="1200" dirty="0">
                <a:solidFill>
                  <a:srgbClr val="7030A0"/>
                </a:solidFill>
              </a:rPr>
              <a:t>author = "Anonymous"</a:t>
            </a:r>
          </a:p>
          <a:p>
            <a:r>
              <a:rPr lang="en-US" altLang="ko-KR" sz="1200" dirty="0">
                <a:solidFill>
                  <a:srgbClr val="7030A0"/>
                </a:solidFill>
              </a:rPr>
              <a:t>ISBN = 1</a:t>
            </a:r>
            <a:endParaRPr lang="ko-KR" altLang="en-US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30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this() </a:t>
            </a:r>
            <a:r>
              <a:rPr lang="ko-KR" altLang="en-US" smtClean="0"/>
              <a:t>사용 실패 예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71600" y="1714488"/>
            <a:ext cx="7175150" cy="11384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600" dirty="0" smtClean="0"/>
              <a:t>public Book() 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("</a:t>
            </a:r>
            <a:r>
              <a:rPr lang="ko-KR" altLang="en-US" sz="1600" dirty="0" smtClean="0"/>
              <a:t>생성자가 호출되었음</a:t>
            </a:r>
            <a:r>
              <a:rPr lang="en-US" altLang="ko-KR" sz="1600" dirty="0" smtClean="0"/>
              <a:t>");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b="1" dirty="0" smtClean="0"/>
              <a:t>this(null, null, 0); </a:t>
            </a:r>
            <a:r>
              <a:rPr lang="en-US" altLang="ko-KR" sz="1600" dirty="0" smtClean="0"/>
              <a:t>// </a:t>
            </a:r>
            <a:r>
              <a:rPr lang="ko-KR" altLang="en-US" sz="1600" dirty="0" smtClean="0"/>
              <a:t>생성자의 첫 번째 문장이 아니기 때문에 컴파일 오류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64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객체의 소멸과 </a:t>
            </a:r>
            <a:r>
              <a:rPr lang="ko-KR" altLang="en-US" dirty="0" err="1" smtClean="0"/>
              <a:t>가비지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85720" y="1285860"/>
            <a:ext cx="8480328" cy="5311492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객체 소멸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</a:t>
            </a:r>
            <a:r>
              <a:rPr lang="ko-KR" altLang="en-US" dirty="0" smtClean="0"/>
              <a:t>에 의해 생성된 객체 메모리를 자바 가상 기계로 되돌려 주는 행위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소멸된 객체 공간은 가용 메모리에 포함</a:t>
            </a:r>
            <a:endParaRPr lang="en-US" altLang="ko-KR" dirty="0" smtClean="0"/>
          </a:p>
          <a:p>
            <a:r>
              <a:rPr lang="ko-KR" altLang="en-US" dirty="0" smtClean="0"/>
              <a:t>자바 응용프로그램에서 임의로 객체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소멸할 수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소멸은 자바 가상 기계의 고유한 역할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개발자에게는 매우 다행스러운 기능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에서는 할당 받은 객체를 개발자가 프로그램 내에서 삭제해야 함</a:t>
            </a:r>
            <a:endParaRPr lang="en-US" altLang="ko-KR" dirty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의 프로그램 작성을 어렵게 만드는 요인</a:t>
            </a:r>
            <a:endParaRPr lang="en-US" altLang="ko-KR" dirty="0" smtClean="0"/>
          </a:p>
          <a:p>
            <a:r>
              <a:rPr lang="ko-KR" altLang="en-US" dirty="0" err="1" smtClean="0"/>
              <a:t>가비지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</a:p>
          <a:p>
            <a:pPr lvl="2"/>
            <a:r>
              <a:rPr lang="ko-KR" altLang="en-US" dirty="0" smtClean="0"/>
              <a:t>가리키는 </a:t>
            </a:r>
            <a:r>
              <a:rPr lang="ko-KR" altLang="en-US" dirty="0" err="1" smtClean="0"/>
              <a:t>레퍼런스가</a:t>
            </a:r>
            <a:r>
              <a:rPr lang="ko-KR" altLang="en-US" dirty="0" smtClean="0"/>
              <a:t> 하나도 없는 객체</a:t>
            </a:r>
            <a:endParaRPr lang="en-US" altLang="ko-KR" dirty="0"/>
          </a:p>
          <a:p>
            <a:pPr lvl="2"/>
            <a:r>
              <a:rPr lang="ko-KR" altLang="en-US" dirty="0" smtClean="0"/>
              <a:t>더 이상 접근하여 사용할 수 없게 되었음</a:t>
            </a:r>
            <a:endParaRPr lang="en-US" altLang="ko-KR" dirty="0"/>
          </a:p>
          <a:p>
            <a:pPr lvl="1"/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켈렉션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가상 기계의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 err="1"/>
              <a:t>컬</a:t>
            </a:r>
            <a:r>
              <a:rPr lang="ko-KR" altLang="en-US" dirty="0" err="1" smtClean="0"/>
              <a:t>렉터가</a:t>
            </a:r>
            <a:r>
              <a:rPr lang="ko-KR" altLang="en-US" dirty="0" smtClean="0"/>
              <a:t> 자동으로 </a:t>
            </a:r>
            <a:r>
              <a:rPr lang="ko-KR" altLang="en-US" dirty="0" err="1" smtClean="0"/>
              <a:t>가비지를</a:t>
            </a:r>
            <a:r>
              <a:rPr lang="ko-KR" altLang="en-US" dirty="0" smtClean="0"/>
              <a:t> 수집하여 반환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928813"/>
            <a:ext cx="812482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39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4-6 :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발생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9689" y="1313527"/>
            <a:ext cx="547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다음 소스에서 언제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가비지가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발생하는지 설명하라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 err="1" smtClean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633" y="1682859"/>
            <a:ext cx="5302101" cy="4626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0557" y="2492896"/>
            <a:ext cx="3243064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GarbageEx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a = new String("Good");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b = new String("Bad");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c = new String("Normal");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d, e;</a:t>
            </a:r>
          </a:p>
          <a:p>
            <a:pPr defTabSz="180000"/>
            <a:r>
              <a:rPr lang="en-US" altLang="ko-KR" sz="1200" dirty="0" smtClean="0"/>
              <a:t>		a </a:t>
            </a:r>
            <a:r>
              <a:rPr lang="en-US" altLang="ko-KR" sz="1200" dirty="0"/>
              <a:t>= null; </a:t>
            </a:r>
          </a:p>
          <a:p>
            <a:pPr defTabSz="180000"/>
            <a:r>
              <a:rPr lang="en-US" altLang="ko-KR" sz="1200" dirty="0" smtClean="0"/>
              <a:t>		d </a:t>
            </a:r>
            <a:r>
              <a:rPr lang="en-US" altLang="ko-KR" sz="1200" dirty="0"/>
              <a:t>= c;</a:t>
            </a:r>
          </a:p>
          <a:p>
            <a:pPr defTabSz="180000"/>
            <a:r>
              <a:rPr lang="en-US" altLang="ko-KR" sz="1200" dirty="0" smtClean="0"/>
              <a:t>		c </a:t>
            </a:r>
            <a:r>
              <a:rPr lang="en-US" altLang="ko-KR" sz="1200" dirty="0"/>
              <a:t>= null;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548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/>
              <a:t>컬</a:t>
            </a:r>
            <a:r>
              <a:rPr lang="ko-KR" altLang="en-US" dirty="0" smtClean="0"/>
              <a:t>렉션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/>
              <a:t>컬</a:t>
            </a:r>
            <a:r>
              <a:rPr lang="ko-KR" altLang="en-US" dirty="0" smtClean="0"/>
              <a:t>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자바에서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자동 회수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가용 </a:t>
            </a:r>
            <a:r>
              <a:rPr lang="ko-KR" altLang="en-US" dirty="0"/>
              <a:t>메모리 </a:t>
            </a:r>
            <a:r>
              <a:rPr lang="ko-KR" altLang="en-US" dirty="0" smtClean="0"/>
              <a:t>공간으로 확보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 err="1"/>
              <a:t>컬</a:t>
            </a:r>
            <a:r>
              <a:rPr lang="ko-KR" altLang="en-US" dirty="0" err="1" smtClean="0"/>
              <a:t>렉터</a:t>
            </a:r>
            <a:r>
              <a:rPr lang="en-US" altLang="ko-KR" dirty="0" smtClean="0"/>
              <a:t>(garbage collector)</a:t>
            </a:r>
            <a:r>
              <a:rPr lang="ko-KR" altLang="en-US" dirty="0" smtClean="0"/>
              <a:t>에 의해 자동 수행</a:t>
            </a:r>
            <a:endParaRPr lang="en-US" altLang="ko-KR" dirty="0" smtClean="0"/>
          </a:p>
          <a:p>
            <a:r>
              <a:rPr lang="ko-KR" altLang="en-US" dirty="0" smtClean="0"/>
              <a:t>개발자에 의한 강제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System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Runtime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gc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 smtClean="0"/>
              <a:t>이 코드는 자바 가상 기계에 강력한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요청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그러나 자바 가상 기계가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시점을 전적으로 판단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08237" y="3907795"/>
            <a:ext cx="41815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System.gc</a:t>
            </a:r>
            <a:r>
              <a:rPr lang="en-US" altLang="ko-KR" sz="1600" dirty="0"/>
              <a:t>(); // </a:t>
            </a:r>
            <a:r>
              <a:rPr lang="ko-KR" altLang="en-US" sz="1600" dirty="0" err="1"/>
              <a:t>가비지</a:t>
            </a:r>
            <a:r>
              <a:rPr lang="ko-KR" altLang="en-US" sz="1600" dirty="0"/>
              <a:t> 컬렉션 작동 요청</a:t>
            </a:r>
            <a:endParaRPr lang="en-US" altLang="ko-KR" sz="16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73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223" y="1265662"/>
            <a:ext cx="5173041" cy="5515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접근 지정자 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75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접근 지정자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 앞에 올 수 있는 접근 지정자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public </a:t>
            </a:r>
            <a:r>
              <a:rPr lang="ko-KR" altLang="en-US" dirty="0" smtClean="0"/>
              <a:t>접근 지정자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다른 모든 클래스가 접근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접근 지정자 생략 </a:t>
            </a:r>
            <a:r>
              <a:rPr lang="en-US" altLang="ko-KR" dirty="0" smtClean="0"/>
              <a:t>(default </a:t>
            </a:r>
            <a:r>
              <a:rPr lang="ko-KR" altLang="en-US" dirty="0" smtClean="0"/>
              <a:t>접근 지정자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smtClean="0"/>
              <a:t>package-private</a:t>
            </a:r>
            <a:r>
              <a:rPr lang="ko-KR" altLang="en-US" dirty="0" smtClean="0"/>
              <a:t>라고도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같은 패키지 내에 있는 클래스에서만 접근 가능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같은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있는 클래스끼리 접근 가능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75656" y="2204864"/>
            <a:ext cx="300039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public class Person {}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3720962"/>
            <a:ext cx="300039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class Person {}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67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멤버 접근 지정자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16424"/>
          </a:xfrm>
        </p:spPr>
        <p:txBody>
          <a:bodyPr>
            <a:normAutofit/>
          </a:bodyPr>
          <a:lstStyle/>
          <a:p>
            <a:pPr lvl="1"/>
            <a:r>
              <a:rPr lang="ko-KR" altLang="en-US" dirty="0" smtClean="0"/>
              <a:t>디폴트</a:t>
            </a:r>
            <a:r>
              <a:rPr lang="en-US" altLang="ko-KR" dirty="0" smtClean="0"/>
              <a:t>(default) </a:t>
            </a:r>
            <a:r>
              <a:rPr lang="ko-KR" altLang="en-US" dirty="0" smtClean="0"/>
              <a:t>멤버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같은 패키지 내의 다른 클래스만 접근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public </a:t>
            </a:r>
            <a:r>
              <a:rPr lang="ko-KR" altLang="en-US" dirty="0" smtClean="0"/>
              <a:t>멤버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패키지에 관계 없이 모든 클래스에서 접근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private </a:t>
            </a:r>
            <a:r>
              <a:rPr lang="ko-KR" altLang="en-US" dirty="0" smtClean="0"/>
              <a:t>멤버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내에서만 접근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상속 받은 하위 클래스에서도 접근 불가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protected </a:t>
            </a:r>
            <a:r>
              <a:rPr lang="ko-KR" altLang="en-US" dirty="0" smtClean="0"/>
              <a:t>멤버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같은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 내의 다른 모든 클래스에서 접근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상속 받은 하위 클래스는 </a:t>
            </a:r>
            <a:r>
              <a:rPr lang="ko-KR" altLang="en-US" dirty="0"/>
              <a:t>다른 패키지에 있어도 </a:t>
            </a:r>
            <a:r>
              <a:rPr lang="ko-KR" altLang="en-US" dirty="0" smtClean="0"/>
              <a:t>접근 가능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085184"/>
            <a:ext cx="7261568" cy="146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33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멤버 접근 지정자의 이해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7" y="1484784"/>
            <a:ext cx="7718821" cy="234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7" y="4075199"/>
            <a:ext cx="7722591" cy="236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28541" y="4039112"/>
            <a:ext cx="2000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private </a:t>
            </a:r>
            <a:r>
              <a:rPr lang="ko-KR" altLang="en-US" sz="1400" dirty="0" smtClean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8541" y="1484784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public </a:t>
            </a:r>
            <a:r>
              <a:rPr lang="ko-KR" altLang="en-US" sz="1400" dirty="0" smtClean="0"/>
              <a:t>접근 지정 사례</a:t>
            </a:r>
          </a:p>
        </p:txBody>
      </p:sp>
    </p:spTree>
    <p:extLst>
      <p:ext uri="{BB962C8B-B14F-4D97-AF65-F5344CB8AC3E}">
        <p14:creationId xmlns:p14="http://schemas.microsoft.com/office/powerpoint/2010/main" val="243751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 지향의 특성 </a:t>
            </a:r>
            <a:r>
              <a:rPr lang="en-US" altLang="ko-KR" smtClean="0"/>
              <a:t>: </a:t>
            </a:r>
            <a:r>
              <a:rPr lang="ko-KR" altLang="en-US" smtClean="0"/>
              <a:t>상속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유전적 상속 관계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나무는 식물의 속성과 생물의 속성을 모두 가짐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사람은 생물의 속성은 가지지만 식물의 속성은 가지고 있지 않음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924944"/>
            <a:ext cx="69056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42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36" y="414537"/>
            <a:ext cx="7298838" cy="2239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06" y="2786058"/>
            <a:ext cx="7378402" cy="3931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89240" y="2805546"/>
            <a:ext cx="2232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protected </a:t>
            </a:r>
            <a:r>
              <a:rPr lang="ko-KR" altLang="en-US" sz="1400" dirty="0" smtClean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8906" y="260648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디폴트 접근 지정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2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4-7 : </a:t>
            </a:r>
            <a:r>
              <a:rPr lang="ko-KR" altLang="en-US" dirty="0"/>
              <a:t>접근 </a:t>
            </a:r>
            <a:r>
              <a:rPr lang="ko-KR" altLang="en-US" dirty="0" smtClean="0"/>
              <a:t>지정자의 사용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71600" y="1893565"/>
            <a:ext cx="403244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Sample {</a:t>
            </a:r>
          </a:p>
          <a:p>
            <a:pPr defTabSz="180000"/>
            <a:r>
              <a:rPr lang="en-US" altLang="ko-KR" sz="1600" dirty="0"/>
              <a:t>	public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a;</a:t>
            </a:r>
          </a:p>
          <a:p>
            <a:pPr defTabSz="180000"/>
            <a:r>
              <a:rPr lang="en-US" altLang="ko-KR" sz="1600" dirty="0"/>
              <a:t>	private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c;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AccessEx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Sample </a:t>
            </a:r>
            <a:r>
              <a:rPr lang="en-US" altLang="ko-KR" sz="1600" dirty="0" err="1"/>
              <a:t>aClass</a:t>
            </a:r>
            <a:r>
              <a:rPr lang="en-US" altLang="ko-KR" sz="1600" dirty="0"/>
              <a:t> = new Sample();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aClass.a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 err="1" smtClean="0"/>
              <a:t>aClass.b</a:t>
            </a:r>
            <a:r>
              <a:rPr lang="en-US" altLang="ko-KR" sz="1600" b="1" dirty="0" smtClean="0"/>
              <a:t> = 10;</a:t>
            </a:r>
            <a:endParaRPr lang="en-US" altLang="ko-KR" sz="1600" b="1" dirty="0"/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aClass.c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576" y="1340768"/>
            <a:ext cx="8092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다음의 소스를 컴파일 해보고 오류가 난 이유를 설명하고 오류를 수정하시오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8" name="_x30539568" descr="EMB0000159c344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661248"/>
            <a:ext cx="668076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4572000" y="3780266"/>
            <a:ext cx="4338064" cy="1656524"/>
          </a:xfrm>
        </p:spPr>
        <p:txBody>
          <a:bodyPr>
            <a:normAutofit/>
          </a:bodyPr>
          <a:lstStyle/>
          <a:p>
            <a:pPr lvl="2"/>
            <a:r>
              <a:rPr lang="en-US" altLang="ko-KR" sz="1400" dirty="0" smtClean="0"/>
              <a:t>Sample </a:t>
            </a:r>
            <a:r>
              <a:rPr lang="ko-KR" altLang="en-US" sz="1400" dirty="0" smtClean="0"/>
              <a:t>클래스의 </a:t>
            </a:r>
            <a:r>
              <a:rPr lang="en-US" altLang="ko-KR" sz="1400" dirty="0" smtClean="0"/>
              <a:t>a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c</a:t>
            </a:r>
            <a:r>
              <a:rPr lang="ko-KR" altLang="en-US" sz="1400" dirty="0" smtClean="0"/>
              <a:t>는 각각 </a:t>
            </a:r>
            <a:r>
              <a:rPr lang="en-US" altLang="ko-KR" sz="1400" dirty="0" smtClean="0"/>
              <a:t>public, default </a:t>
            </a:r>
            <a:r>
              <a:rPr lang="ko-KR" altLang="en-US" sz="1400" dirty="0" smtClean="0"/>
              <a:t>지정자로 선언이 되었으므로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같은 패키지에 속한 </a:t>
            </a:r>
            <a:r>
              <a:rPr lang="en-US" altLang="ko-KR" sz="1400" dirty="0" err="1" smtClean="0"/>
              <a:t>AccessEx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클래스에서 접근 가능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b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private</a:t>
            </a:r>
            <a:r>
              <a:rPr lang="ko-KR" altLang="en-US" sz="1400" dirty="0" smtClean="0"/>
              <a:t>으로 선언이 되었으므로 </a:t>
            </a:r>
            <a:r>
              <a:rPr lang="en-US" altLang="ko-KR" sz="1400" dirty="0" err="1" smtClean="0"/>
              <a:t>AccessEx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클래스에서 접근 불가능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33955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4-7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39552" y="1772816"/>
            <a:ext cx="3600400" cy="4247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Sample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a;</a:t>
            </a:r>
          </a:p>
          <a:p>
            <a:pPr defTabSz="180000"/>
            <a:r>
              <a:rPr lang="en-US" altLang="ko-KR" sz="1400" dirty="0" smtClean="0"/>
              <a:t>	private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c;</a:t>
            </a:r>
          </a:p>
          <a:p>
            <a:pPr defTabSz="180000"/>
            <a:r>
              <a:rPr lang="en-US" altLang="ko-KR" sz="1400" b="1" dirty="0" smtClean="0"/>
              <a:t>	public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getB</a:t>
            </a:r>
            <a:r>
              <a:rPr lang="en-US" altLang="ko-KR" sz="1400" b="1" dirty="0"/>
              <a:t>() {</a:t>
            </a:r>
          </a:p>
          <a:p>
            <a:pPr defTabSz="180000"/>
            <a:r>
              <a:rPr lang="en-US" altLang="ko-KR" sz="1400" b="1" dirty="0" smtClean="0"/>
              <a:t>		return </a:t>
            </a:r>
            <a:r>
              <a:rPr lang="en-US" altLang="ko-KR" sz="1400" b="1" dirty="0"/>
              <a:t>b;</a:t>
            </a:r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public </a:t>
            </a:r>
            <a:r>
              <a:rPr lang="en-US" altLang="ko-KR" sz="1400" b="1" dirty="0"/>
              <a:t>void </a:t>
            </a:r>
            <a:r>
              <a:rPr lang="en-US" altLang="ko-KR" sz="1400" b="1" dirty="0" err="1"/>
              <a:t>setB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value) {</a:t>
            </a:r>
          </a:p>
          <a:p>
            <a:pPr defTabSz="180000"/>
            <a:r>
              <a:rPr lang="en-US" altLang="ko-KR" sz="1400" b="1" dirty="0" smtClean="0"/>
              <a:t>		b </a:t>
            </a:r>
            <a:r>
              <a:rPr lang="en-US" altLang="ko-KR" sz="1400" b="1" dirty="0"/>
              <a:t>= value;</a:t>
            </a:r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AccessEx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Sample </a:t>
            </a:r>
            <a:r>
              <a:rPr lang="en-US" altLang="ko-KR" sz="1400" dirty="0" err="1"/>
              <a:t>aClass</a:t>
            </a:r>
            <a:r>
              <a:rPr lang="en-US" altLang="ko-KR" sz="1400" dirty="0"/>
              <a:t> = new Sample();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aClass.a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10;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aClass.setB</a:t>
            </a:r>
            <a:r>
              <a:rPr lang="en-US" altLang="ko-KR" sz="1400" b="1" dirty="0" smtClean="0"/>
              <a:t>(10</a:t>
            </a:r>
            <a:r>
              <a:rPr lang="en-US" altLang="ko-KR" sz="1400" b="1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aClass.c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10;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03648" y="1465038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오류가 수정된 소스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sz="quarter" idx="1"/>
          </p:nvPr>
        </p:nvSpPr>
        <p:spPr>
          <a:xfrm>
            <a:off x="4211960" y="2708920"/>
            <a:ext cx="4338064" cy="1296484"/>
          </a:xfrm>
        </p:spPr>
        <p:txBody>
          <a:bodyPr>
            <a:normAutofit/>
          </a:bodyPr>
          <a:lstStyle/>
          <a:p>
            <a:pPr lvl="2"/>
            <a:r>
              <a:rPr lang="en-US" altLang="ko-KR" dirty="0" smtClean="0"/>
              <a:t>private </a:t>
            </a:r>
            <a:r>
              <a:rPr lang="ko-KR" altLang="en-US" dirty="0"/>
              <a:t>접근 </a:t>
            </a:r>
            <a:r>
              <a:rPr lang="ko-KR" altLang="en-US" dirty="0" smtClean="0"/>
              <a:t>지정자를 </a:t>
            </a:r>
            <a:r>
              <a:rPr lang="ko-KR" altLang="en-US" dirty="0"/>
              <a:t>갖는 </a:t>
            </a:r>
            <a:r>
              <a:rPr lang="ko-KR" altLang="en-US" dirty="0" smtClean="0"/>
              <a:t>멤버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위해 클래스 </a:t>
            </a:r>
            <a:r>
              <a:rPr lang="ko-KR" altLang="en-US" dirty="0"/>
              <a:t>내부에 </a:t>
            </a:r>
            <a:r>
              <a:rPr lang="en-US" altLang="ko-KR" dirty="0" err="1" smtClean="0"/>
              <a:t>getB</a:t>
            </a:r>
            <a:r>
              <a:rPr lang="en-US" altLang="ko-KR" dirty="0" smtClean="0"/>
              <a:t>()/</a:t>
            </a:r>
            <a:r>
              <a:rPr lang="en-US" altLang="ko-KR" dirty="0" err="1" smtClean="0"/>
              <a:t>setB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만들어 접근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56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이해를 위한 그림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5713074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사람은 모두 각</a:t>
            </a:r>
            <a:r>
              <a:rPr lang="ko-KR" altLang="en-US" sz="1400" dirty="0"/>
              <a:t>각</a:t>
            </a:r>
            <a:r>
              <a:rPr lang="ko-KR" altLang="en-US" sz="1400" dirty="0" smtClean="0"/>
              <a:t> 눈을 가지고 태어난다</a:t>
            </a:r>
            <a:r>
              <a:rPr lang="en-US" altLang="ko-KR" sz="1400" dirty="0" smtClean="0"/>
              <a:t>.</a:t>
            </a:r>
            <a:endParaRPr lang="ko-KR" altLang="en-US" sz="14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4940503" y="5759241"/>
            <a:ext cx="37289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세상에는 이미 공기가 있으며 태어난 사람은</a:t>
            </a:r>
            <a:endParaRPr lang="en-US" altLang="ko-KR" sz="1400" dirty="0" smtClean="0"/>
          </a:p>
          <a:p>
            <a:r>
              <a:rPr lang="ko-KR" altLang="en-US" sz="1400" dirty="0" smtClean="0"/>
              <a:t>모두 공기를 공유한다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그리고 공기 역시 각 사람의 것이다</a:t>
            </a:r>
            <a:r>
              <a:rPr lang="en-US" altLang="ko-KR" sz="1400" dirty="0" smtClean="0"/>
              <a:t>.</a:t>
            </a:r>
            <a:endParaRPr lang="ko-KR" altLang="en-US" sz="1400" dirty="0" err="1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7" y="1482393"/>
            <a:ext cx="8208912" cy="409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5534" y="1297727"/>
            <a:ext cx="6144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눈은 각 사람마다 있고 공기는 모든 사람이 소유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공유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한다</a:t>
            </a:r>
          </a:p>
        </p:txBody>
      </p:sp>
    </p:spTree>
    <p:extLst>
      <p:ext uri="{BB962C8B-B14F-4D97-AF65-F5344CB8AC3E}">
        <p14:creationId xmlns:p14="http://schemas.microsoft.com/office/powerpoint/2010/main" val="217512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멤버와 </a:t>
            </a:r>
            <a:r>
              <a:rPr lang="en-US" altLang="ko-KR" dirty="0" smtClean="0"/>
              <a:t>non-static </a:t>
            </a:r>
            <a:r>
              <a:rPr lang="ko-KR" altLang="en-US" dirty="0" smtClean="0"/>
              <a:t>멤버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smtClean="0"/>
              <a:t>non-static </a:t>
            </a:r>
            <a:r>
              <a:rPr lang="ko-KR" altLang="en-US" dirty="0" smtClean="0"/>
              <a:t>멤버의 특성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공간적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멤버들은 객체마다 독립적으로 별도 존재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인스턴스</a:t>
            </a:r>
            <a:r>
              <a:rPr lang="ko-KR" altLang="en-US" dirty="0" smtClean="0"/>
              <a:t> 멤버라고도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시간적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필드와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객체 생성 후 비로소 사용 가능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비공유의</a:t>
            </a:r>
            <a:r>
              <a:rPr lang="ko-KR" altLang="en-US" dirty="0" smtClean="0"/>
              <a:t> 특성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멤버들은 여러 객체에 의해 공유되지 않고 배타적</a:t>
            </a:r>
            <a:endParaRPr lang="en-US" altLang="ko-KR" dirty="0" smtClean="0"/>
          </a:p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객체를 생성하지 않고 사용가능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객체마다 생기는 것이 아님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클래스당 하나만 생성됨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멤버라고도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공간적 특성 </a:t>
            </a:r>
            <a:r>
              <a:rPr lang="en-US" altLang="ko-KR" dirty="0" smtClean="0"/>
              <a:t>- static </a:t>
            </a:r>
            <a:r>
              <a:rPr lang="ko-KR" altLang="en-US" dirty="0" smtClean="0"/>
              <a:t>멤버들은 클래스 당 하나만 생성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시간적 특성 </a:t>
            </a:r>
            <a:r>
              <a:rPr lang="en-US" altLang="ko-KR" dirty="0" smtClean="0"/>
              <a:t>- static </a:t>
            </a:r>
            <a:r>
              <a:rPr lang="ko-KR" altLang="en-US" dirty="0" smtClean="0"/>
              <a:t>멤버들은 클래스가 로딩될 때 공간 할당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공유의 특성 </a:t>
            </a:r>
            <a:r>
              <a:rPr lang="en-US" altLang="ko-KR" dirty="0" smtClean="0"/>
              <a:t>- static </a:t>
            </a:r>
            <a:r>
              <a:rPr lang="ko-KR" altLang="en-US" dirty="0" smtClean="0"/>
              <a:t>멤버들은 동일한 클래스의 모든 객체에 의해 공유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32040" y="3429000"/>
            <a:ext cx="385480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smtClean="0"/>
              <a:t>class </a:t>
            </a:r>
            <a:r>
              <a:rPr lang="en-US" altLang="ko-KR" sz="1600" dirty="0" err="1" smtClean="0"/>
              <a:t>StaticSample</a:t>
            </a:r>
            <a:r>
              <a:rPr lang="en-US" altLang="ko-KR" sz="1600" dirty="0" smtClean="0"/>
              <a:t> 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n; // non-static </a:t>
            </a:r>
            <a:r>
              <a:rPr lang="ko-KR" altLang="en-US" sz="1600" dirty="0" smtClean="0"/>
              <a:t>필드</a:t>
            </a:r>
          </a:p>
          <a:p>
            <a:pPr defTabSz="180000"/>
            <a:r>
              <a:rPr lang="en-US" altLang="ko-KR" sz="1600" dirty="0" smtClean="0"/>
              <a:t>	void g() {...} // non-static </a:t>
            </a:r>
            <a:r>
              <a:rPr lang="ko-KR" altLang="en-US" sz="1600" dirty="0" err="1" smtClean="0"/>
              <a:t>메소드</a:t>
            </a:r>
            <a:endParaRPr lang="en-US" altLang="ko-KR" sz="1600" dirty="0" smtClean="0"/>
          </a:p>
          <a:p>
            <a:pPr defTabSz="180000"/>
            <a:endParaRPr lang="ko-KR" altLang="en-US" sz="1600" dirty="0" smtClean="0"/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b="1" dirty="0" smtClean="0"/>
              <a:t>static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m; // static </a:t>
            </a:r>
            <a:r>
              <a:rPr lang="ko-KR" altLang="en-US" sz="1600" dirty="0" smtClean="0"/>
              <a:t>필드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b="1" dirty="0" smtClean="0"/>
              <a:t>static</a:t>
            </a:r>
            <a:r>
              <a:rPr lang="en-US" altLang="ko-KR" sz="1600" dirty="0" smtClean="0"/>
              <a:t> void f() {...} //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static </a:t>
            </a:r>
            <a:r>
              <a:rPr lang="ko-KR" altLang="en-US" sz="1600" dirty="0" err="1" smtClean="0"/>
              <a:t>메소드</a:t>
            </a:r>
            <a:endParaRPr lang="ko-KR" altLang="en-US" sz="1600" dirty="0" smtClean="0"/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9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non-static </a:t>
            </a:r>
            <a:r>
              <a:rPr lang="ko-KR" altLang="en-US" dirty="0" smtClean="0"/>
              <a:t>멤버와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멤버의 차이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484784"/>
            <a:ext cx="7755203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19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306896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멤버를 객체의 멤버로 접근하는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01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0"/>
            <a:ext cx="765287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577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3140968"/>
            <a:ext cx="8153400" cy="70007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static </a:t>
            </a:r>
            <a:r>
              <a:rPr lang="ko-KR" altLang="en-US" dirty="0" smtClean="0"/>
              <a:t>멤버를 클래스 이름으로 접근하는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79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87" y="0"/>
            <a:ext cx="8713013" cy="674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지향 언어에서의 상속</a:t>
            </a:r>
            <a:endParaRPr lang="ko-KR" altLang="en-US" dirty="0"/>
          </a:p>
        </p:txBody>
      </p:sp>
      <p:sp>
        <p:nvSpPr>
          <p:cNvPr id="32" name="내용 개체 틀 31"/>
          <p:cNvSpPr>
            <a:spLocks noGrp="1"/>
          </p:cNvSpPr>
          <p:nvPr>
            <p:ph sz="quarter" idx="1"/>
          </p:nvPr>
        </p:nvSpPr>
        <p:spPr>
          <a:xfrm>
            <a:off x="5076056" y="1505453"/>
            <a:ext cx="3850033" cy="5040560"/>
          </a:xfrm>
        </p:spPr>
        <p:txBody>
          <a:bodyPr/>
          <a:lstStyle/>
          <a:p>
            <a:r>
              <a:rPr lang="ko-KR" altLang="en-US" dirty="0"/>
              <a:t>상속 </a:t>
            </a:r>
            <a:endParaRPr lang="en-US" altLang="ko-KR" dirty="0"/>
          </a:p>
          <a:p>
            <a:pPr lvl="1"/>
            <a:r>
              <a:rPr lang="ko-KR" altLang="en-US" dirty="0"/>
              <a:t>상위 클래스의 특성을 하위 클래스가 물려받음</a:t>
            </a:r>
            <a:endParaRPr lang="en-US" altLang="ko-KR" dirty="0"/>
          </a:p>
          <a:p>
            <a:pPr lvl="2"/>
            <a:r>
              <a:rPr lang="ko-KR" altLang="en-US" dirty="0"/>
              <a:t>상위 클래스 </a:t>
            </a:r>
            <a:r>
              <a:rPr lang="en-US" altLang="ko-KR" dirty="0"/>
              <a:t>: </a:t>
            </a:r>
            <a:r>
              <a:rPr lang="ko-KR" altLang="en-US" dirty="0" err="1"/>
              <a:t>수퍼</a:t>
            </a:r>
            <a:r>
              <a:rPr lang="ko-KR" altLang="en-US" dirty="0"/>
              <a:t> 클래스</a:t>
            </a:r>
            <a:r>
              <a:rPr lang="en-US" altLang="ko-KR" dirty="0"/>
              <a:t>, </a:t>
            </a:r>
            <a:r>
              <a:rPr lang="ko-KR" altLang="en-US" dirty="0"/>
              <a:t>하위 클래스 </a:t>
            </a:r>
            <a:r>
              <a:rPr lang="en-US" altLang="ko-KR" dirty="0"/>
              <a:t>: </a:t>
            </a:r>
            <a:r>
              <a:rPr lang="ko-KR" altLang="en-US" dirty="0"/>
              <a:t>서브 클래스</a:t>
            </a:r>
            <a:endParaRPr lang="en-US" altLang="ko-KR" dirty="0"/>
          </a:p>
          <a:p>
            <a:pPr lvl="1"/>
            <a:r>
              <a:rPr lang="ko-KR" altLang="en-US" dirty="0"/>
              <a:t>서브 클래스</a:t>
            </a:r>
            <a:endParaRPr lang="en-US" altLang="ko-KR" dirty="0"/>
          </a:p>
          <a:p>
            <a:pPr lvl="2"/>
            <a:r>
              <a:rPr lang="ko-KR" altLang="en-US" dirty="0" err="1"/>
              <a:t>수퍼</a:t>
            </a:r>
            <a:r>
              <a:rPr lang="ko-KR" altLang="en-US" dirty="0"/>
              <a:t> 클래스 코드의 재사용</a:t>
            </a:r>
            <a:endParaRPr lang="en-US" altLang="ko-KR" dirty="0"/>
          </a:p>
          <a:p>
            <a:pPr lvl="2"/>
            <a:r>
              <a:rPr lang="ko-KR" altLang="en-US" dirty="0"/>
              <a:t>새로운 특성 추가 가능</a:t>
            </a:r>
            <a:endParaRPr lang="en-US" altLang="ko-KR" dirty="0"/>
          </a:p>
          <a:p>
            <a:pPr lvl="1"/>
            <a:r>
              <a:rPr lang="ko-KR" altLang="en-US" dirty="0" smtClean="0"/>
              <a:t>자바는 클래스 다중 상속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인터페이스를 </a:t>
            </a:r>
            <a:r>
              <a:rPr lang="ko-KR" altLang="en-US" dirty="0"/>
              <a:t>통해 다중 상속과 같은 효과 얻음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3"/>
            <a:ext cx="5289317" cy="518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87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</a:t>
            </a:r>
            <a:r>
              <a:rPr lang="ko-KR" altLang="en-US" dirty="0" smtClean="0"/>
              <a:t>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408647"/>
          </a:xfrm>
        </p:spPr>
        <p:txBody>
          <a:bodyPr>
            <a:normAutofit/>
          </a:bodyPr>
          <a:lstStyle/>
          <a:p>
            <a:r>
              <a:rPr lang="ko-KR" altLang="en-US" dirty="0"/>
              <a:t>전역 변수와 전역 함수를 만들 때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자바의 캡슐화 원칙 지킴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클래스에서 </a:t>
            </a:r>
            <a:r>
              <a:rPr lang="ko-KR" altLang="en-US" dirty="0"/>
              <a:t>공유하는 전역 </a:t>
            </a:r>
            <a:r>
              <a:rPr lang="ko-KR" altLang="en-US" dirty="0" smtClean="0"/>
              <a:t>변수나 전역 함수도 반드시 클래스 내부에 구현해야 함</a:t>
            </a:r>
            <a:endParaRPr lang="en-US" altLang="ko-KR" dirty="0" smtClean="0"/>
          </a:p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멤버를 가진 클래스 사례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java.lang.Math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JDK</a:t>
            </a:r>
            <a:r>
              <a:rPr lang="ko-KR" altLang="en-US" dirty="0" smtClean="0"/>
              <a:t>와 함께 배포되는 </a:t>
            </a:r>
            <a:r>
              <a:rPr lang="en-US" altLang="ko-KR" dirty="0" err="1" smtClean="0"/>
              <a:t>java.lang.Math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필드와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public static</a:t>
            </a:r>
            <a:r>
              <a:rPr lang="ko-KR" altLang="en-US" dirty="0" smtClean="0"/>
              <a:t>으로 선언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모든 클래스에서 사용할 수 있음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1600" y="4749415"/>
            <a:ext cx="3336007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Math {</a:t>
            </a:r>
          </a:p>
          <a:p>
            <a:r>
              <a:rPr lang="en-US" altLang="ko-KR" sz="1400" dirty="0" smtClean="0"/>
              <a:t>   public </a:t>
            </a:r>
            <a:r>
              <a:rPr lang="en-US" altLang="ko-KR" sz="1400" b="1" dirty="0" smtClean="0"/>
              <a:t>static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abs(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a);</a:t>
            </a:r>
          </a:p>
          <a:p>
            <a:r>
              <a:rPr lang="en-US" altLang="ko-KR" sz="1400" dirty="0" smtClean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double cos(double a);</a:t>
            </a:r>
          </a:p>
          <a:p>
            <a:r>
              <a:rPr lang="en-US" altLang="ko-KR" sz="1400" dirty="0" smtClean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max(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b);</a:t>
            </a:r>
          </a:p>
          <a:p>
            <a:r>
              <a:rPr lang="en-US" altLang="ko-KR" sz="1400" dirty="0" smtClean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double random();</a:t>
            </a:r>
          </a:p>
          <a:p>
            <a:r>
              <a:rPr lang="en-US" altLang="ko-KR" sz="1400" dirty="0" smtClean="0"/>
              <a:t>   ...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4008" y="6032917"/>
            <a:ext cx="223224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Math.abs</a:t>
            </a:r>
            <a:r>
              <a:rPr lang="en-US" altLang="ko-KR" sz="1400" dirty="0"/>
              <a:t>(-5</a:t>
            </a:r>
            <a:r>
              <a:rPr lang="en-US" altLang="ko-KR" sz="1400" dirty="0" smtClean="0"/>
              <a:t>);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44008" y="5013176"/>
            <a:ext cx="432048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strike="sngStrike" dirty="0"/>
              <a:t>Math m = new Math(); </a:t>
            </a:r>
            <a:r>
              <a:rPr lang="en-US" altLang="ko-KR" sz="1400" strike="sngStrike" dirty="0" smtClean="0"/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// Math() 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</a:rPr>
              <a:t>생성자는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private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m.abs</a:t>
            </a:r>
            <a:r>
              <a:rPr lang="en-US" altLang="ko-KR" sz="1400" dirty="0"/>
              <a:t>(-5);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4849493" y="4696688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 smtClean="0"/>
              <a:t>잘못된 사용법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4671703" y="5713511"/>
            <a:ext cx="1348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 smtClean="0"/>
              <a:t>바른 사용법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2666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제약 조건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512168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오직 </a:t>
            </a:r>
            <a:r>
              <a:rPr lang="en-US" altLang="ko-KR" dirty="0"/>
              <a:t>static </a:t>
            </a:r>
            <a:r>
              <a:rPr lang="ko-KR" altLang="en-US" dirty="0"/>
              <a:t>멤버만 </a:t>
            </a:r>
            <a:r>
              <a:rPr lang="ko-KR" altLang="en-US" dirty="0" smtClean="0"/>
              <a:t>접근 가능</a:t>
            </a:r>
            <a:endParaRPr lang="en-US" altLang="ko-KR" dirty="0" smtClean="0"/>
          </a:p>
          <a:p>
            <a:pPr lvl="2"/>
            <a:r>
              <a:rPr lang="ko-KR" altLang="en-US" dirty="0"/>
              <a:t>객체가 생성되지 않은 상황에서도 </a:t>
            </a:r>
            <a:r>
              <a:rPr lang="en-US" altLang="ko-KR" dirty="0" smtClean="0"/>
              <a:t>static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실행될 수 있기 때문에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non-static </a:t>
            </a:r>
            <a:r>
              <a:rPr lang="ko-KR" altLang="en-US" dirty="0" err="1" smtClean="0"/>
              <a:t>메소드와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필드 사용 불가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non-static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/>
              <a:t>static </a:t>
            </a:r>
            <a:r>
              <a:rPr lang="ko-KR" altLang="en-US" dirty="0" smtClean="0"/>
              <a:t>멤버 사용 가능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48402"/>
            <a:ext cx="8136904" cy="401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2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메소드의</a:t>
            </a:r>
            <a:r>
              <a:rPr lang="ko-KR" altLang="en-US" dirty="0"/>
              <a:t> 제약 조건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896544"/>
          </a:xfrm>
        </p:spPr>
        <p:txBody>
          <a:bodyPr/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 사용불가</a:t>
            </a:r>
            <a:endParaRPr lang="en-US" altLang="ko-KR" dirty="0"/>
          </a:p>
          <a:p>
            <a:pPr lvl="2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객체가 생성되지 않은 상황에서도 호출이 가능하므로</a:t>
            </a:r>
            <a:r>
              <a:rPr lang="en-US" altLang="ko-KR" dirty="0"/>
              <a:t>, </a:t>
            </a:r>
            <a:r>
              <a:rPr lang="ko-KR" altLang="en-US" dirty="0"/>
              <a:t>현재 객체를 가리키는 </a:t>
            </a:r>
            <a:r>
              <a:rPr lang="en-US" altLang="ko-KR" dirty="0"/>
              <a:t>this </a:t>
            </a:r>
            <a:r>
              <a:rPr lang="ko-KR" altLang="en-US" dirty="0" err="1"/>
              <a:t>레퍼런스</a:t>
            </a:r>
            <a:r>
              <a:rPr lang="ko-KR" altLang="en-US" dirty="0"/>
              <a:t> 사용할 수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52936"/>
            <a:ext cx="8576731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9454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08504" cy="928670"/>
          </a:xfrm>
        </p:spPr>
        <p:txBody>
          <a:bodyPr>
            <a:noAutofit/>
          </a:bodyPr>
          <a:lstStyle/>
          <a:p>
            <a:r>
              <a:rPr lang="ko-KR" altLang="en-US" sz="2700" dirty="0" smtClean="0"/>
              <a:t>예제 </a:t>
            </a:r>
            <a:r>
              <a:rPr lang="en-US" altLang="ko-KR" sz="2700" dirty="0" smtClean="0"/>
              <a:t>4-8 : </a:t>
            </a:r>
            <a:r>
              <a:rPr lang="en-US" altLang="ko-KR" sz="2700" dirty="0"/>
              <a:t>static</a:t>
            </a:r>
            <a:r>
              <a:rPr lang="ko-KR" altLang="en-US" sz="2700" dirty="0"/>
              <a:t>을 이용한 달러와 </a:t>
            </a:r>
            <a:r>
              <a:rPr lang="ko-KR" altLang="en-US" sz="2700" dirty="0" smtClean="0"/>
              <a:t>우리나</a:t>
            </a:r>
            <a:r>
              <a:rPr lang="ko-KR" altLang="en-US" sz="2700" dirty="0"/>
              <a:t>라</a:t>
            </a:r>
            <a:r>
              <a:rPr lang="ko-KR" altLang="en-US" sz="2700" dirty="0" smtClean="0"/>
              <a:t> </a:t>
            </a:r>
            <a:r>
              <a:rPr lang="ko-KR" altLang="en-US" sz="2700" dirty="0"/>
              <a:t>원화 사이의 변환 </a:t>
            </a:r>
            <a:r>
              <a:rPr lang="ko-KR" altLang="en-US" sz="2700" dirty="0" smtClean="0"/>
              <a:t>예제</a:t>
            </a:r>
            <a:endParaRPr lang="ko-KR" altLang="en-US" sz="2700" dirty="0"/>
          </a:p>
        </p:txBody>
      </p:sp>
      <p:sp>
        <p:nvSpPr>
          <p:cNvPr id="4" name="TextBox 3"/>
          <p:cNvSpPr txBox="1"/>
          <p:nvPr/>
        </p:nvSpPr>
        <p:spPr>
          <a:xfrm>
            <a:off x="865796" y="2029490"/>
            <a:ext cx="7106530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latin typeface="+mj-lt"/>
              </a:rPr>
              <a:t>class </a:t>
            </a:r>
            <a:r>
              <a:rPr lang="en-US" altLang="ko-KR" sz="1200" dirty="0" err="1">
                <a:latin typeface="+mj-lt"/>
              </a:rPr>
              <a:t>CurrencyConverter</a:t>
            </a:r>
            <a:r>
              <a:rPr lang="en-US" altLang="ko-KR" sz="1200" dirty="0">
                <a:latin typeface="+mj-lt"/>
              </a:rPr>
              <a:t> {</a:t>
            </a:r>
          </a:p>
          <a:p>
            <a:pPr defTabSz="180000"/>
            <a:r>
              <a:rPr lang="en-US" altLang="ko-KR" sz="1200" dirty="0">
                <a:latin typeface="+mj-lt"/>
              </a:rPr>
              <a:t>	private</a:t>
            </a:r>
            <a:r>
              <a:rPr lang="en-US" altLang="ko-KR" sz="1200" b="1" dirty="0">
                <a:latin typeface="+mj-lt"/>
              </a:rPr>
              <a:t> static </a:t>
            </a:r>
            <a:r>
              <a:rPr lang="en-US" altLang="ko-KR" sz="1200" dirty="0">
                <a:latin typeface="+mj-lt"/>
              </a:rPr>
              <a:t>double rate; //  </a:t>
            </a:r>
            <a:r>
              <a:rPr lang="ko-KR" altLang="en-US" sz="1200" dirty="0">
                <a:latin typeface="+mj-lt"/>
              </a:rPr>
              <a:t>한국 원화에 대한 환율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dirty="0">
                <a:latin typeface="+mj-lt"/>
              </a:rPr>
              <a:t>public </a:t>
            </a:r>
            <a:r>
              <a:rPr lang="en-US" altLang="ko-KR" sz="1200" b="1" dirty="0">
                <a:latin typeface="+mj-lt"/>
              </a:rPr>
              <a:t>static</a:t>
            </a:r>
            <a:r>
              <a:rPr lang="en-US" altLang="ko-KR" sz="1200" dirty="0">
                <a:latin typeface="+mj-lt"/>
              </a:rPr>
              <a:t> double </a:t>
            </a:r>
            <a:r>
              <a:rPr lang="en-US" altLang="ko-KR" sz="1200" dirty="0" err="1">
                <a:latin typeface="+mj-lt"/>
              </a:rPr>
              <a:t>toDollar</a:t>
            </a:r>
            <a:r>
              <a:rPr lang="en-US" altLang="ko-KR" sz="1200" dirty="0">
                <a:latin typeface="+mj-lt"/>
              </a:rPr>
              <a:t>(double won) {</a:t>
            </a:r>
          </a:p>
          <a:p>
            <a:pPr defTabSz="180000"/>
            <a:r>
              <a:rPr lang="en-US" altLang="ko-KR" sz="1200" dirty="0">
                <a:latin typeface="+mj-lt"/>
              </a:rPr>
              <a:t>		return won/rate; // </a:t>
            </a:r>
            <a:r>
              <a:rPr lang="ko-KR" altLang="en-US" sz="1200" dirty="0">
                <a:latin typeface="+mj-lt"/>
              </a:rPr>
              <a:t>한국 원화를 달러로 변환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	public </a:t>
            </a:r>
            <a:r>
              <a:rPr lang="en-US" altLang="ko-KR" sz="1200" b="1" dirty="0">
                <a:latin typeface="+mj-lt"/>
              </a:rPr>
              <a:t>static</a:t>
            </a:r>
            <a:r>
              <a:rPr lang="en-US" altLang="ko-KR" sz="1200" dirty="0">
                <a:latin typeface="+mj-lt"/>
              </a:rPr>
              <a:t> double </a:t>
            </a:r>
            <a:r>
              <a:rPr lang="en-US" altLang="ko-KR" sz="1200" dirty="0" err="1">
                <a:latin typeface="+mj-lt"/>
              </a:rPr>
              <a:t>toKWR</a:t>
            </a:r>
            <a:r>
              <a:rPr lang="en-US" altLang="ko-KR" sz="1200" dirty="0">
                <a:latin typeface="+mj-lt"/>
              </a:rPr>
              <a:t>(double dollar) {</a:t>
            </a:r>
          </a:p>
          <a:p>
            <a:pPr defTabSz="180000"/>
            <a:r>
              <a:rPr lang="en-US" altLang="ko-KR" sz="1200" dirty="0">
                <a:latin typeface="+mj-lt"/>
              </a:rPr>
              <a:t>		return dollar * rate; // </a:t>
            </a:r>
            <a:r>
              <a:rPr lang="ko-KR" altLang="en-US" sz="1200" dirty="0">
                <a:latin typeface="+mj-lt"/>
              </a:rPr>
              <a:t>달러를 한국 원화로 변환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	public </a:t>
            </a:r>
            <a:r>
              <a:rPr lang="en-US" altLang="ko-KR" sz="1200" b="1" dirty="0">
                <a:latin typeface="+mj-lt"/>
              </a:rPr>
              <a:t>static</a:t>
            </a:r>
            <a:r>
              <a:rPr lang="en-US" altLang="ko-KR" sz="1200" dirty="0">
                <a:latin typeface="+mj-lt"/>
              </a:rPr>
              <a:t> void </a:t>
            </a:r>
            <a:r>
              <a:rPr lang="en-US" altLang="ko-KR" sz="1200" dirty="0" err="1">
                <a:latin typeface="+mj-lt"/>
              </a:rPr>
              <a:t>setRate</a:t>
            </a:r>
            <a:r>
              <a:rPr lang="en-US" altLang="ko-KR" sz="1200" dirty="0">
                <a:latin typeface="+mj-lt"/>
              </a:rPr>
              <a:t>(double r) {</a:t>
            </a:r>
          </a:p>
          <a:p>
            <a:pPr defTabSz="180000"/>
            <a:r>
              <a:rPr lang="en-US" altLang="ko-KR" sz="1200" dirty="0">
                <a:latin typeface="+mj-lt"/>
              </a:rPr>
              <a:t>		rate = r; // </a:t>
            </a:r>
            <a:r>
              <a:rPr lang="ko-KR" altLang="en-US" sz="1200" dirty="0">
                <a:latin typeface="+mj-lt"/>
              </a:rPr>
              <a:t>환율 설정</a:t>
            </a:r>
            <a:r>
              <a:rPr lang="en-US" altLang="ko-KR" sz="1200" dirty="0">
                <a:latin typeface="+mj-lt"/>
              </a:rPr>
              <a:t>. KWR/$1</a:t>
            </a:r>
          </a:p>
          <a:p>
            <a:pPr defTabSz="180000"/>
            <a:r>
              <a:rPr lang="en-US" altLang="ko-KR" sz="1200" dirty="0">
                <a:latin typeface="+mj-lt"/>
              </a:rPr>
              <a:t>	}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}</a:t>
            </a:r>
            <a:endParaRPr lang="en-US" altLang="ko-KR" sz="1200" dirty="0">
              <a:latin typeface="+mj-lt"/>
            </a:endParaRPr>
          </a:p>
          <a:p>
            <a:pPr defTabSz="180000"/>
            <a:r>
              <a:rPr lang="en-US" altLang="ko-KR" sz="1200" dirty="0">
                <a:latin typeface="+mj-lt"/>
              </a:rPr>
              <a:t>public class </a:t>
            </a:r>
            <a:r>
              <a:rPr lang="en-US" altLang="ko-KR" sz="1200" dirty="0" err="1">
                <a:latin typeface="+mj-lt"/>
              </a:rPr>
              <a:t>StaticMember</a:t>
            </a:r>
            <a:r>
              <a:rPr lang="en-US" altLang="ko-KR" sz="1200" dirty="0">
                <a:latin typeface="+mj-lt"/>
              </a:rPr>
              <a:t> {</a:t>
            </a:r>
          </a:p>
          <a:p>
            <a:pPr defTabSz="180000"/>
            <a:r>
              <a:rPr lang="en-US" altLang="ko-KR" sz="1200" dirty="0">
                <a:latin typeface="+mj-lt"/>
              </a:rPr>
              <a:t>	public static void main(String[] </a:t>
            </a:r>
            <a:r>
              <a:rPr lang="en-US" altLang="ko-KR" sz="1200" dirty="0" err="1">
                <a:latin typeface="+mj-lt"/>
              </a:rPr>
              <a:t>args</a:t>
            </a:r>
            <a:r>
              <a:rPr lang="en-US" altLang="ko-KR" sz="1200" dirty="0">
                <a:latin typeface="+mj-lt"/>
              </a:rPr>
              <a:t>) {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CurrencyConverter.setRate</a:t>
            </a:r>
            <a:r>
              <a:rPr lang="en-US" altLang="ko-KR" sz="1200" dirty="0">
                <a:latin typeface="+mj-lt"/>
              </a:rPr>
              <a:t>(1121); // </a:t>
            </a:r>
            <a:r>
              <a:rPr lang="ko-KR" altLang="en-US" sz="1200" dirty="0">
                <a:latin typeface="+mj-lt"/>
              </a:rPr>
              <a:t>미국 달러 환율 설정</a:t>
            </a:r>
          </a:p>
          <a:p>
            <a:pPr defTabSz="180000"/>
            <a:r>
              <a:rPr lang="ko-KR" altLang="en-US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System.out.println</a:t>
            </a:r>
            <a:r>
              <a:rPr lang="en-US" altLang="ko-KR" sz="1200" dirty="0">
                <a:latin typeface="+mj-lt"/>
              </a:rPr>
              <a:t>("</a:t>
            </a:r>
            <a:r>
              <a:rPr lang="ko-KR" altLang="en-US" sz="1200" dirty="0" err="1">
                <a:latin typeface="+mj-lt"/>
              </a:rPr>
              <a:t>백만원은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" + </a:t>
            </a:r>
            <a:r>
              <a:rPr lang="en-US" altLang="ko-KR" sz="1200" dirty="0" err="1">
                <a:latin typeface="+mj-lt"/>
              </a:rPr>
              <a:t>CurrencyConverter.toDollar</a:t>
            </a:r>
            <a:r>
              <a:rPr lang="en-US" altLang="ko-KR" sz="1200" dirty="0">
                <a:latin typeface="+mj-lt"/>
              </a:rPr>
              <a:t>(1000000) + "</a:t>
            </a:r>
            <a:r>
              <a:rPr lang="ko-KR" altLang="en-US" sz="1200" dirty="0">
                <a:latin typeface="+mj-lt"/>
              </a:rPr>
              <a:t>달러입니다</a:t>
            </a:r>
            <a:r>
              <a:rPr lang="en-US" altLang="ko-KR" sz="1200" dirty="0">
                <a:latin typeface="+mj-lt"/>
              </a:rPr>
              <a:t>.");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System.out.println</a:t>
            </a:r>
            <a:r>
              <a:rPr lang="en-US" altLang="ko-KR" sz="1200" dirty="0">
                <a:latin typeface="+mj-lt"/>
              </a:rPr>
              <a:t>("</a:t>
            </a:r>
            <a:r>
              <a:rPr lang="ko-KR" altLang="en-US" sz="1200" dirty="0" err="1">
                <a:latin typeface="+mj-lt"/>
              </a:rPr>
              <a:t>백달러는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" + </a:t>
            </a:r>
            <a:r>
              <a:rPr lang="en-US" altLang="ko-KR" sz="1200" dirty="0" err="1">
                <a:latin typeface="+mj-lt"/>
              </a:rPr>
              <a:t>CurrencyConverter.toKWR</a:t>
            </a:r>
            <a:r>
              <a:rPr lang="en-US" altLang="ko-KR" sz="1200" dirty="0">
                <a:latin typeface="+mj-lt"/>
              </a:rPr>
              <a:t>(100) +"</a:t>
            </a:r>
            <a:r>
              <a:rPr lang="ko-KR" altLang="en-US" sz="1200" dirty="0">
                <a:latin typeface="+mj-lt"/>
              </a:rPr>
              <a:t>원입니다</a:t>
            </a:r>
            <a:r>
              <a:rPr lang="en-US" altLang="ko-KR" sz="1200" dirty="0">
                <a:latin typeface="+mj-lt"/>
              </a:rPr>
              <a:t>.");</a:t>
            </a:r>
          </a:p>
          <a:p>
            <a:pPr defTabSz="180000"/>
            <a:r>
              <a:rPr lang="en-US" altLang="ko-KR" sz="1200" dirty="0">
                <a:latin typeface="+mj-lt"/>
              </a:rPr>
              <a:t>	}</a:t>
            </a:r>
          </a:p>
          <a:p>
            <a:pPr defTabSz="180000"/>
            <a:r>
              <a:rPr lang="en-US" altLang="ko-KR" sz="1200" dirty="0">
                <a:latin typeface="+mj-lt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5336" y="5775647"/>
            <a:ext cx="713699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 err="1"/>
              <a:t>백만원은</a:t>
            </a:r>
            <a:r>
              <a:rPr lang="ko-KR" altLang="en-US" dirty="0"/>
              <a:t> </a:t>
            </a:r>
            <a:r>
              <a:rPr lang="en-US" altLang="ko-KR" dirty="0"/>
              <a:t>892.0606601248885</a:t>
            </a:r>
            <a:r>
              <a:rPr lang="ko-KR" altLang="en-US" dirty="0"/>
              <a:t>달러입니다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백달러는</a:t>
            </a:r>
            <a:r>
              <a:rPr lang="ko-KR" altLang="en-US" dirty="0"/>
              <a:t> </a:t>
            </a:r>
            <a:r>
              <a:rPr lang="en-US" altLang="ko-KR" dirty="0"/>
              <a:t>112100.0</a:t>
            </a:r>
            <a:r>
              <a:rPr lang="ko-KR" altLang="en-US" dirty="0"/>
              <a:t>원입니다</a:t>
            </a:r>
            <a:r>
              <a:rPr lang="en-US" altLang="ko-KR" dirty="0"/>
              <a:t>.</a:t>
            </a:r>
            <a:endParaRPr lang="ko-KR" altLang="en-US" dirty="0" err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71526" y="1340768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static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필드와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메소드를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이용하여 달러와 한국 원화 사이의 변환을 해주는 환율 계산기를 만들어 보자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524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클래스와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더 이상 클래스 상속 불가능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final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더 이상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불가능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4414" y="1857364"/>
            <a:ext cx="635798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final </a:t>
            </a:r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FinalClass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dirty="0" smtClean="0"/>
              <a:t>.....</a:t>
            </a:r>
          </a:p>
          <a:p>
            <a:r>
              <a:rPr lang="en-US" altLang="ko-KR" sz="1400" dirty="0" smtClean="0"/>
              <a:t>}</a:t>
            </a:r>
          </a:p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DerivedClass</a:t>
            </a:r>
            <a:r>
              <a:rPr lang="en-US" altLang="ko-KR" sz="1400" dirty="0" smtClean="0"/>
              <a:t> extends </a:t>
            </a:r>
            <a:r>
              <a:rPr lang="en-US" altLang="ko-KR" sz="1400" dirty="0" err="1" smtClean="0"/>
              <a:t>FinalClass</a:t>
            </a:r>
            <a:r>
              <a:rPr lang="en-US" altLang="ko-KR" sz="1400" dirty="0" smtClean="0"/>
              <a:t> { // </a:t>
            </a:r>
            <a:r>
              <a:rPr lang="ko-KR" altLang="en-US" sz="1400" b="1" dirty="0" smtClean="0"/>
              <a:t>컴파일 오류</a:t>
            </a:r>
          </a:p>
          <a:p>
            <a:pPr lvl="1"/>
            <a:r>
              <a:rPr lang="en-US" altLang="ko-KR" sz="1400" dirty="0" smtClean="0"/>
              <a:t>.....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14414" y="4286256"/>
            <a:ext cx="6357982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SuperClass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dirty="0" smtClean="0"/>
              <a:t>protected </a:t>
            </a:r>
            <a:r>
              <a:rPr lang="en-US" altLang="ko-KR" sz="1400" b="1" dirty="0" smtClean="0"/>
              <a:t>final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finalMethod</a:t>
            </a:r>
            <a:r>
              <a:rPr lang="en-US" altLang="ko-KR" sz="1400" dirty="0" smtClean="0"/>
              <a:t>() { ... }</a:t>
            </a:r>
          </a:p>
          <a:p>
            <a:r>
              <a:rPr lang="en-US" altLang="ko-KR" sz="1400" dirty="0" smtClean="0"/>
              <a:t>}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DerivedClass</a:t>
            </a:r>
            <a:r>
              <a:rPr lang="en-US" altLang="ko-KR" sz="1400" dirty="0" smtClean="0"/>
              <a:t> extends </a:t>
            </a:r>
            <a:r>
              <a:rPr lang="en-US" altLang="ko-KR" sz="1400" dirty="0" err="1" smtClean="0"/>
              <a:t>SuperClass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dirty="0" smtClean="0"/>
              <a:t>protected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finalMethod</a:t>
            </a:r>
            <a:r>
              <a:rPr lang="en-US" altLang="ko-KR" sz="1400" dirty="0" smtClean="0"/>
              <a:t>() { ... } // </a:t>
            </a:r>
            <a:r>
              <a:rPr lang="ko-KR" altLang="en-US" sz="1400" b="1" dirty="0" smtClean="0"/>
              <a:t>컴파일 오류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오버라이딩</a:t>
            </a:r>
            <a:r>
              <a:rPr lang="ko-KR" altLang="en-US" sz="1400" dirty="0" smtClean="0"/>
              <a:t> 할 수 없음</a:t>
            </a:r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45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final </a:t>
            </a:r>
            <a:r>
              <a:rPr lang="ko-KR" altLang="en-US" smtClean="0"/>
              <a:t>필드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final</a:t>
            </a:r>
            <a:r>
              <a:rPr lang="ko-KR" altLang="en-US" dirty="0" smtClean="0"/>
              <a:t> 필드</a:t>
            </a:r>
            <a:r>
              <a:rPr lang="en-US" altLang="ko-KR" dirty="0" smtClean="0"/>
              <a:t>, </a:t>
            </a:r>
            <a:r>
              <a:rPr lang="ko-KR" altLang="en-US" smtClean="0"/>
              <a:t>상수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상수를 선언할 때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r>
              <a:rPr lang="ko-KR" altLang="en-US" dirty="0" smtClean="0"/>
              <a:t>상수 필드는 선언 시에 초기 값을 지정하여야 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 필드는 실행 중에 값을 변경할 수 없다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5852" y="4214818"/>
            <a:ext cx="635798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FinalFieldClass</a:t>
            </a:r>
            <a:r>
              <a:rPr lang="en-US" altLang="ko-KR" sz="1400" dirty="0" smtClean="0"/>
              <a:t> {</a:t>
            </a:r>
            <a:endParaRPr lang="ko-KR" altLang="en-US" sz="1400" dirty="0" smtClean="0"/>
          </a:p>
          <a:p>
            <a:pPr lvl="1"/>
            <a:r>
              <a:rPr lang="en-US" altLang="ko-KR" sz="1400" b="1" dirty="0" smtClean="0"/>
              <a:t>final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ROWS = 10; // </a:t>
            </a:r>
            <a:r>
              <a:rPr lang="ko-KR" altLang="en-US" sz="1400" dirty="0" smtClean="0"/>
              <a:t>상수 정의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이때 초기 값</a:t>
            </a:r>
            <a:r>
              <a:rPr lang="en-US" altLang="ko-KR" sz="1400" dirty="0" smtClean="0"/>
              <a:t>(10)</a:t>
            </a:r>
            <a:r>
              <a:rPr lang="ko-KR" altLang="en-US" sz="1400" dirty="0" smtClean="0"/>
              <a:t>을 반드시 설정</a:t>
            </a:r>
          </a:p>
          <a:p>
            <a:pPr lvl="1"/>
            <a:endParaRPr lang="en-US" altLang="ko-KR" sz="1400" dirty="0" smtClean="0"/>
          </a:p>
          <a:p>
            <a:pPr lvl="1"/>
            <a:r>
              <a:rPr lang="en-US" altLang="ko-KR" sz="1400" dirty="0" smtClean="0"/>
              <a:t>void f() {</a:t>
            </a:r>
            <a:endParaRPr lang="ko-KR" altLang="en-US" sz="1400" dirty="0" smtClean="0"/>
          </a:p>
          <a:p>
            <a:pPr lvl="2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[] 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 = new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[ROWS]; // </a:t>
            </a:r>
            <a:r>
              <a:rPr lang="ko-KR" altLang="en-US" sz="1400" dirty="0" smtClean="0"/>
              <a:t>상수 활용</a:t>
            </a:r>
          </a:p>
          <a:p>
            <a:pPr lvl="2"/>
            <a:r>
              <a:rPr lang="en-US" altLang="ko-KR" sz="1400" strike="sngStrike" dirty="0" smtClean="0"/>
              <a:t>ROWS = 30;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// </a:t>
            </a:r>
            <a:r>
              <a:rPr lang="ko-KR" altLang="en-US" sz="1400" b="1" dirty="0" smtClean="0"/>
              <a:t>컴파일 오류 발생</a:t>
            </a:r>
            <a:r>
              <a:rPr lang="en-US" altLang="ko-KR" sz="1400" dirty="0" smtClean="0"/>
              <a:t>, final </a:t>
            </a:r>
            <a:r>
              <a:rPr lang="ko-KR" altLang="en-US" sz="1400" dirty="0" smtClean="0"/>
              <a:t>필드 값을 변경할 수 없다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pPr lvl="1"/>
            <a:r>
              <a:rPr lang="en-US" altLang="ko-KR" sz="1400" dirty="0" smtClean="0"/>
              <a:t>}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85852" y="2219918"/>
            <a:ext cx="635798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SharedClass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b="1" dirty="0" smtClean="0"/>
              <a:t>public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static final</a:t>
            </a:r>
            <a:r>
              <a:rPr lang="en-US" altLang="ko-KR" sz="1400" dirty="0" smtClean="0"/>
              <a:t> double PI = 3.141592653589793;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95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</a:t>
            </a:r>
            <a:r>
              <a:rPr lang="ko-KR" altLang="en-US" smtClean="0"/>
              <a:t>지향의 특성 </a:t>
            </a:r>
            <a:r>
              <a:rPr lang="en-US" altLang="ko-KR" smtClean="0"/>
              <a:t>: </a:t>
            </a:r>
            <a:r>
              <a:rPr lang="ko-KR" altLang="en-US" smtClean="0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567076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err="1" smtClean="0"/>
              <a:t>다형성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동일한 이름의 기능이 서로 다르게 작동하는 현상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자바의 </a:t>
            </a:r>
            <a:r>
              <a:rPr lang="ko-KR" altLang="en-US" dirty="0" err="1" smtClean="0"/>
              <a:t>다형성</a:t>
            </a:r>
            <a:r>
              <a:rPr lang="ko-KR" altLang="en-US" dirty="0" smtClean="0"/>
              <a:t> 사례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슈퍼 클래스의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서브 클래스마다 다르게 구현하는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 클래스 내에 구현된 동일한 이름이지만 다르게 작동하는 여러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83350"/>
            <a:ext cx="5832648" cy="368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6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클래스와</a:t>
            </a:r>
            <a:r>
              <a:rPr lang="en-US" altLang="ko-KR" smtClean="0"/>
              <a:t> </a:t>
            </a:r>
            <a:r>
              <a:rPr lang="ko-KR" altLang="en-US" smtClean="0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속성과 행위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설계도 혹은 틀</a:t>
            </a:r>
            <a:endParaRPr lang="en-US" altLang="ko-KR" dirty="0" smtClean="0"/>
          </a:p>
          <a:p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클래스의 틀로 찍어낸 실체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메모리 공간을 갖는 구체적인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클래스를 구체화한 객체를 </a:t>
            </a:r>
            <a:r>
              <a:rPr lang="ko-KR" altLang="en-US" dirty="0" err="1" smtClean="0"/>
              <a:t>인스턴스</a:t>
            </a:r>
            <a:r>
              <a:rPr lang="en-US" altLang="ko-KR" dirty="0" smtClean="0"/>
              <a:t>(instance)</a:t>
            </a:r>
            <a:r>
              <a:rPr lang="ko-KR" altLang="en-US" dirty="0" smtClean="0"/>
              <a:t>라고 부름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객체와 인스턴스는 같은 뜻으로 사용</a:t>
            </a:r>
            <a:endParaRPr lang="en-US" altLang="ko-KR" dirty="0" smtClean="0"/>
          </a:p>
          <a:p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소나타자동차</a:t>
            </a:r>
            <a:r>
              <a:rPr lang="en-US" altLang="ko-KR" dirty="0" smtClean="0"/>
              <a:t>, 	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출고된 실제 소나타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대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벽시계</a:t>
            </a:r>
            <a:r>
              <a:rPr lang="en-US" altLang="ko-KR" dirty="0" smtClean="0"/>
              <a:t>, 		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우리집</a:t>
            </a:r>
            <a:r>
              <a:rPr lang="ko-KR" altLang="en-US" dirty="0" smtClean="0"/>
              <a:t> 벽에 걸린 벽시계들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책상</a:t>
            </a:r>
            <a:r>
              <a:rPr lang="en-US" altLang="ko-KR" dirty="0" smtClean="0"/>
              <a:t>, 		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우리가 사용중인 실제 책상들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3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클래스와 객체와의 관계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47175"/>
            <a:ext cx="7182247" cy="247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2987824" y="1639797"/>
            <a:ext cx="3816424" cy="1008112"/>
          </a:xfrm>
          <a:prstGeom prst="wedgeRoundRectCallout">
            <a:avLst>
              <a:gd name="adj1" fmla="val -19648"/>
              <a:gd name="adj2" fmla="val 858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붕어빵 틀은 클래스이며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 틀의 형태로 구워진 붕어빵은 바로 객체입니다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붕어빵은 틀의 모양대로 만들어지지만 서로 조금씩 다릅니다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치즈붕어빵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크림붕어빵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앙코붕어빵</a:t>
            </a:r>
            <a:r>
              <a:rPr lang="ko-KR" altLang="en-US" sz="1200" dirty="0">
                <a:solidFill>
                  <a:schemeClr val="tx1"/>
                </a:solidFill>
              </a:rPr>
              <a:t> 등이 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그래도 이들은 모두 붕어빵입니다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4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2691</TotalTime>
  <Words>2474</Words>
  <Application>Microsoft Office PowerPoint</Application>
  <PresentationFormat>화면 슬라이드 쇼(4:3)</PresentationFormat>
  <Paragraphs>836</Paragraphs>
  <Slides>65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6" baseType="lpstr">
      <vt:lpstr>가을</vt:lpstr>
      <vt:lpstr>PowerPoint 프레젠테이션</vt:lpstr>
      <vt:lpstr>객체지향 언어의 목적</vt:lpstr>
      <vt:lpstr>절차 지향 프로그래밍과 객체 지향 프로그래밍</vt:lpstr>
      <vt:lpstr>객체 지향 언어의 특성 : 캡슐화</vt:lpstr>
      <vt:lpstr>객체 지향의 특성 : 상속</vt:lpstr>
      <vt:lpstr>객체 지향 언어에서의 상속</vt:lpstr>
      <vt:lpstr>객체 지향의 특성 : 다형성</vt:lpstr>
      <vt:lpstr>클래스와 객체</vt:lpstr>
      <vt:lpstr>클래스와 객체와의 관계</vt:lpstr>
      <vt:lpstr>사람을 사례로 든 클래스와 객체 사례</vt:lpstr>
      <vt:lpstr>클래스 구성</vt:lpstr>
      <vt:lpstr>클래스 선언</vt:lpstr>
      <vt:lpstr>객체 생성</vt:lpstr>
      <vt:lpstr>객체 생성 및 사용 예</vt:lpstr>
      <vt:lpstr>객체의 활용</vt:lpstr>
      <vt:lpstr>예제 4-1 : 상품 하나를 표현하는 클래스 Goods 만들기</vt:lpstr>
      <vt:lpstr>예제 4-2 : 지수 클래스 MyExp 만들기</vt:lpstr>
      <vt:lpstr>객체 배열</vt:lpstr>
      <vt:lpstr>객체 배열 선언과 생성 사례</vt:lpstr>
      <vt:lpstr>예제 4-3 : 객체 배열 생성</vt:lpstr>
      <vt:lpstr>메소드 형식</vt:lpstr>
      <vt:lpstr>인자 전달 - call by value</vt:lpstr>
      <vt:lpstr>기본 타입의 값이 전달되는 경우</vt:lpstr>
      <vt:lpstr>객체가 전달되는 경우</vt:lpstr>
      <vt:lpstr>PowerPoint 프레젠테이션</vt:lpstr>
      <vt:lpstr>배열이 전달되는 경우</vt:lpstr>
      <vt:lpstr>예제 4-4 : 배열의 전달</vt:lpstr>
      <vt:lpstr>메소드 오버로딩</vt:lpstr>
      <vt:lpstr>오버로딩된 메소드 호출</vt:lpstr>
      <vt:lpstr>this 레퍼런스</vt:lpstr>
      <vt:lpstr>this가 필요한 경우</vt:lpstr>
      <vt:lpstr>this에 대한 이해</vt:lpstr>
      <vt:lpstr>객체의 치환</vt:lpstr>
      <vt:lpstr>생성자 개념</vt:lpstr>
      <vt:lpstr>생성자</vt:lpstr>
      <vt:lpstr>생성자 정의와 생성자 호출</vt:lpstr>
      <vt:lpstr>예제 4-5 : 생성자 정의와 호출</vt:lpstr>
      <vt:lpstr>기본 생성자</vt:lpstr>
      <vt:lpstr>기본 생성자가 자동 생성되지 않는 경우</vt:lpstr>
      <vt:lpstr>this(), 생성자에서 다른 생성자 호출</vt:lpstr>
      <vt:lpstr>this() 사용 실패 예</vt:lpstr>
      <vt:lpstr>객체의 소멸과 가비지</vt:lpstr>
      <vt:lpstr>가비지 사례</vt:lpstr>
      <vt:lpstr>예제 4-6 : 가비지 발생</vt:lpstr>
      <vt:lpstr>가비지 컬렉션</vt:lpstr>
      <vt:lpstr>접근 지정자 이해</vt:lpstr>
      <vt:lpstr>클래스 접근 지정자</vt:lpstr>
      <vt:lpstr>멤버 접근 지정자</vt:lpstr>
      <vt:lpstr>멤버 접근 지정자의 이해</vt:lpstr>
      <vt:lpstr>PowerPoint 프레젠테이션</vt:lpstr>
      <vt:lpstr>예제 4-7 : 접근 지정자의 사용</vt:lpstr>
      <vt:lpstr>예제 4-7 결과</vt:lpstr>
      <vt:lpstr>static 이해를 위한 그림</vt:lpstr>
      <vt:lpstr>static 멤버와 non-static 멤버</vt:lpstr>
      <vt:lpstr>non-static 멤버와 static 멤버의 차이</vt:lpstr>
      <vt:lpstr>static 멤버를 객체의 멤버로 접근하는 사례</vt:lpstr>
      <vt:lpstr>PowerPoint 프레젠테이션</vt:lpstr>
      <vt:lpstr>static 멤버를 클래스 이름으로 접근하는 사례</vt:lpstr>
      <vt:lpstr>PowerPoint 프레젠테이션</vt:lpstr>
      <vt:lpstr>static의 활용</vt:lpstr>
      <vt:lpstr>static 메소드의 제약 조건 1</vt:lpstr>
      <vt:lpstr>static 메소드의 제약 조건 2</vt:lpstr>
      <vt:lpstr>예제 4-8 : static을 이용한 달러와 우리나라 원화 사이의 변환 예제</vt:lpstr>
      <vt:lpstr>final 클래스와 메소드</vt:lpstr>
      <vt:lpstr>final 필드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Kitae</cp:lastModifiedBy>
  <cp:revision>163</cp:revision>
  <dcterms:created xsi:type="dcterms:W3CDTF">2011-08-27T14:53:28Z</dcterms:created>
  <dcterms:modified xsi:type="dcterms:W3CDTF">2015-02-04T09:41:42Z</dcterms:modified>
</cp:coreProperties>
</file>